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320" r:id="rId3"/>
    <p:sldId id="322" r:id="rId4"/>
    <p:sldId id="316" r:id="rId5"/>
    <p:sldId id="282" r:id="rId6"/>
    <p:sldId id="324" r:id="rId7"/>
    <p:sldId id="270" r:id="rId8"/>
    <p:sldId id="326" r:id="rId9"/>
    <p:sldId id="323" r:id="rId10"/>
    <p:sldId id="319" r:id="rId11"/>
    <p:sldId id="314" r:id="rId12"/>
    <p:sldId id="281" r:id="rId13"/>
    <p:sldId id="325" r:id="rId14"/>
    <p:sldId id="318" r:id="rId15"/>
    <p:sldId id="321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8AB"/>
    <a:srgbClr val="ED7D31"/>
    <a:srgbClr val="437F86"/>
    <a:srgbClr val="203864"/>
    <a:srgbClr val="0000CC"/>
    <a:srgbClr val="0091BD"/>
    <a:srgbClr val="F4F2DE"/>
    <a:srgbClr val="19374D"/>
    <a:srgbClr val="FFB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2491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rgbClr val="6998AB"/>
                </a:solidFill>
              </a:rPr>
              <a:t>Advance</a:t>
            </a:r>
            <a:r>
              <a:rPr lang="en-US" sz="1400" b="1" baseline="0" dirty="0">
                <a:solidFill>
                  <a:srgbClr val="6998AB"/>
                </a:solidFill>
              </a:rPr>
              <a:t> Visualization with power BI</a:t>
            </a:r>
            <a:endParaRPr lang="en-US" sz="1400" b="1" dirty="0">
              <a:solidFill>
                <a:srgbClr val="6998AB"/>
              </a:solidFill>
            </a:endParaRPr>
          </a:p>
        </c:rich>
      </c:tx>
      <c:layout>
        <c:manualLayout>
          <c:xMode val="edge"/>
          <c:yMode val="edge"/>
          <c:x val="0.29678227488387937"/>
          <c:y val="7.859757176824732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979623842393855E-2"/>
          <c:y val="0.39626929290736218"/>
          <c:w val="0.92004075231521232"/>
          <c:h val="0.360569831224975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D3-41F5-BA4C-AD5C4D45CFB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D3-41F5-BA4C-AD5C4D45CF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Employees Request</c:v>
                </c:pt>
                <c:pt idx="1">
                  <c:v>On Progress</c:v>
                </c:pt>
                <c:pt idx="2">
                  <c:v>Done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35</c:v>
                </c:pt>
                <c:pt idx="1">
                  <c:v>22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D3-41F5-BA4C-AD5C4D45CF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74512239"/>
        <c:axId val="1577203039"/>
      </c:barChart>
      <c:catAx>
        <c:axId val="1574512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7203039"/>
        <c:crosses val="autoZero"/>
        <c:auto val="1"/>
        <c:lblAlgn val="ctr"/>
        <c:lblOffset val="100"/>
        <c:noMultiLvlLbl val="0"/>
      </c:catAx>
      <c:valAx>
        <c:axId val="157720303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74512239"/>
        <c:crosses val="autoZero"/>
        <c:crossBetween val="between"/>
      </c:valAx>
      <c:spPr>
        <a:solidFill>
          <a:schemeClr val="bg2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Ramli</a:t>
            </a:r>
          </a:p>
        </c:rich>
      </c:tx>
      <c:layout>
        <c:manualLayout>
          <c:xMode val="edge"/>
          <c:yMode val="edge"/>
          <c:x val="0.42626807408724998"/>
          <c:y val="8.102835833036919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9.2486660437774478E-3"/>
                  <c:y val="2.2562568935014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FEE-4F93-A5C0-CB1613279D49}"/>
                </c:ext>
              </c:extLst>
            </c:dLbl>
            <c:dLbl>
              <c:idx val="2"/>
              <c:layout>
                <c:manualLayout>
                  <c:x val="2.466310945007334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FEE-4F93-A5C0-CB1613279D49}"/>
                </c:ext>
              </c:extLst>
            </c:dLbl>
            <c:dLbl>
              <c:idx val="3"/>
              <c:layout>
                <c:manualLayout>
                  <c:x val="4.3160344877805519E-2"/>
                  <c:y val="-9.26007391445128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FEE-4F93-A5C0-CB1613279D49}"/>
                </c:ext>
              </c:extLst>
            </c:dLbl>
            <c:dLbl>
              <c:idx val="4"/>
              <c:layout>
                <c:manualLayout>
                  <c:x val="4.9326218900146636E-2"/>
                  <c:y val="-1.12812844675070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EE-4F93-A5C0-CB1613279D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4472C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Power Platform    (Power Apps)</c:v>
                </c:pt>
                <c:pt idx="1">
                  <c:v>Web Development</c:v>
                </c:pt>
                <c:pt idx="2">
                  <c:v>Microsoft List</c:v>
                </c:pt>
                <c:pt idx="3">
                  <c:v>Communication Skills</c:v>
                </c:pt>
                <c:pt idx="4">
                  <c:v>Presentation and Report Skills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EE-4F93-A5C0-CB1613279D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15098174344333154"/>
                  <c:y val="-7.35606699832998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EE-4F93-A5C0-CB1613279D49}"/>
                </c:ext>
              </c:extLst>
            </c:dLbl>
            <c:dLbl>
              <c:idx val="1"/>
              <c:layout>
                <c:manualLayout>
                  <c:x val="5.3351719372056565E-2"/>
                  <c:y val="-8.62685161599086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FEE-4F93-A5C0-CB1613279D49}"/>
                </c:ext>
              </c:extLst>
            </c:dLbl>
            <c:dLbl>
              <c:idx val="2"/>
              <c:layout>
                <c:manualLayout>
                  <c:x val="8.6535326390493328E-2"/>
                  <c:y val="3.458060646855126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FEE-4F93-A5C0-CB1613279D49}"/>
                </c:ext>
              </c:extLst>
            </c:dLbl>
            <c:dLbl>
              <c:idx val="3"/>
              <c:layout>
                <c:manualLayout>
                  <c:x val="-7.2966841043614783E-2"/>
                  <c:y val="0.1196224206105518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FEE-4F93-A5C0-CB1613279D49}"/>
                </c:ext>
              </c:extLst>
            </c:dLbl>
            <c:dLbl>
              <c:idx val="4"/>
              <c:layout>
                <c:manualLayout>
                  <c:x val="-0.10003447382260609"/>
                  <c:y val="-8.62685161599086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FEE-4F93-A5C0-CB1613279D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ED7D3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Power Platform    (Power Apps)</c:v>
                </c:pt>
                <c:pt idx="1">
                  <c:v>Web Development</c:v>
                </c:pt>
                <c:pt idx="2">
                  <c:v>Microsoft List</c:v>
                </c:pt>
                <c:pt idx="3">
                  <c:v>Communication Skills</c:v>
                </c:pt>
                <c:pt idx="4">
                  <c:v>Presentation and Report Skills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EE-4F93-A5C0-CB1613279D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9525" cap="rnd">
              <a:solidFill>
                <a:srgbClr val="E2E2E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4365666735195733E-2"/>
                  <c:y val="5.26684329147399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FEE-4F93-A5C0-CB1613279D49}"/>
                </c:ext>
              </c:extLst>
            </c:dLbl>
            <c:dLbl>
              <c:idx val="1"/>
              <c:layout>
                <c:manualLayout>
                  <c:x val="-4.6688416889386346E-2"/>
                  <c:y val="2.025708958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0FEE-4F93-A5C0-CB1613279D49}"/>
                </c:ext>
              </c:extLst>
            </c:dLbl>
            <c:dLbl>
              <c:idx val="2"/>
              <c:layout>
                <c:manualLayout>
                  <c:x val="-4.3097000205587398E-2"/>
                  <c:y val="-2.83599254156293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FEE-4F93-A5C0-CB1613279D49}"/>
                </c:ext>
              </c:extLst>
            </c:dLbl>
            <c:dLbl>
              <c:idx val="3"/>
              <c:layout>
                <c:manualLayout>
                  <c:x val="2.8731333470391598E-2"/>
                  <c:y val="-2.43085074991109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FEE-4F93-A5C0-CB1613279D49}"/>
                </c:ext>
              </c:extLst>
            </c:dLbl>
            <c:dLbl>
              <c:idx val="4"/>
              <c:layout>
                <c:manualLayout>
                  <c:x val="3.2322750154190547E-2"/>
                  <c:y val="6.88741045808138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830-4DBE-9076-0BCE2A770E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Power Platform    (Power Apps)</c:v>
                </c:pt>
                <c:pt idx="1">
                  <c:v>Web Development</c:v>
                </c:pt>
                <c:pt idx="2">
                  <c:v>Microsoft List</c:v>
                </c:pt>
                <c:pt idx="3">
                  <c:v>Communication Skills</c:v>
                </c:pt>
                <c:pt idx="4">
                  <c:v>Presentation and Report Skills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EE-4F93-A5C0-CB1613279D4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416737248"/>
        <c:axId val="709255840"/>
      </c:radarChart>
      <c:catAx>
        <c:axId val="141673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255840"/>
        <c:crosses val="autoZero"/>
        <c:auto val="1"/>
        <c:lblAlgn val="ctr"/>
        <c:lblOffset val="100"/>
        <c:noMultiLvlLbl val="0"/>
      </c:catAx>
      <c:valAx>
        <c:axId val="709255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16737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29109365424950839"/>
          <c:y val="9.3547239692411244E-2"/>
          <c:w val="0.45372657555025736"/>
          <c:h val="8.29079610362059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Reza</a:t>
            </a:r>
          </a:p>
        </c:rich>
      </c:tx>
      <c:layout>
        <c:manualLayout>
          <c:xMode val="edge"/>
          <c:yMode val="edge"/>
          <c:x val="0.45460171222358942"/>
          <c:y val="5.09038595361798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rgbClr val="0000CC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6486525698437521E-3"/>
                  <c:y val="1.56627260111322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893-4608-9E51-DF5BCB72EC85}"/>
                </c:ext>
              </c:extLst>
            </c:dLbl>
            <c:dLbl>
              <c:idx val="1"/>
              <c:layout>
                <c:manualLayout>
                  <c:x val="-7.2973051396873706E-3"/>
                  <c:y val="-1.17468903476601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6778417904024356E-2"/>
                      <c:h val="7.694314152968717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5F5E-4E8D-BD83-65D6F72B758F}"/>
                </c:ext>
              </c:extLst>
            </c:dLbl>
            <c:dLbl>
              <c:idx val="2"/>
              <c:layout>
                <c:manualLayout>
                  <c:x val="3.6486525698436853E-3"/>
                  <c:y val="7.831363005566126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93-4608-9E51-DF5BCB72EC85}"/>
                </c:ext>
              </c:extLst>
            </c:dLbl>
            <c:dLbl>
              <c:idx val="3"/>
              <c:layout>
                <c:manualLayout>
                  <c:x val="2.1891915419062113E-2"/>
                  <c:y val="4.30724965306136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93-4608-9E51-DF5BCB72EC85}"/>
                </c:ext>
              </c:extLst>
            </c:dLbl>
            <c:dLbl>
              <c:idx val="4"/>
              <c:layout>
                <c:manualLayout>
                  <c:x val="-2.1891915419062113E-2"/>
                  <c:y val="2.7409770519481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93-4608-9E51-DF5BCB72EC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0000C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Power Platform  (Power Automate)</c:v>
                </c:pt>
                <c:pt idx="1">
                  <c:v>Web Development</c:v>
                </c:pt>
                <c:pt idx="2">
                  <c:v>VBA MACROS </c:v>
                </c:pt>
                <c:pt idx="3">
                  <c:v>Communication Skills</c:v>
                </c:pt>
                <c:pt idx="4">
                  <c:v>Presentation and Report Skills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5E-4E8D-BD83-65D6F72B75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1387947437568538"/>
                  <c:y val="-7.75443682171223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5E-4E8D-BD83-65D6F72B758F}"/>
                </c:ext>
              </c:extLst>
            </c:dLbl>
            <c:dLbl>
              <c:idx val="1"/>
              <c:layout>
                <c:manualLayout>
                  <c:x val="0.14305648487662226"/>
                  <c:y val="4.80170464723564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F5E-4E8D-BD83-65D6F72B758F}"/>
                </c:ext>
              </c:extLst>
            </c:dLbl>
            <c:dLbl>
              <c:idx val="2"/>
              <c:layout>
                <c:manualLayout>
                  <c:x val="3.5143706634543199E-2"/>
                  <c:y val="7.12515288886338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F5E-4E8D-BD83-65D6F72B758F}"/>
                </c:ext>
              </c:extLst>
            </c:dLbl>
            <c:dLbl>
              <c:idx val="3"/>
              <c:layout>
                <c:manualLayout>
                  <c:x val="2.9189220558749483E-3"/>
                  <c:y val="9.08299364025491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F5E-4E8D-BD83-65D6F72B758F}"/>
                </c:ext>
              </c:extLst>
            </c:dLbl>
            <c:dLbl>
              <c:idx val="4"/>
              <c:layout>
                <c:manualLayout>
                  <c:x val="-6.7718994964799453E-2"/>
                  <c:y val="-9.59641299915806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F5E-4E8D-BD83-65D6F72B75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Power Platform  (Power Automate)</c:v>
                </c:pt>
                <c:pt idx="1">
                  <c:v>Web Development</c:v>
                </c:pt>
                <c:pt idx="2">
                  <c:v>VBA MACROS </c:v>
                </c:pt>
                <c:pt idx="3">
                  <c:v>Communication Skills</c:v>
                </c:pt>
                <c:pt idx="4">
                  <c:v>Presentation and Report Skills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5E-4E8D-BD83-65D6F72B75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9525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8378297469759997E-2"/>
                  <c:y val="5.28617002875713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2983819231386907E-2"/>
                      <c:h val="3.651388417414114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A-5F5E-4E8D-BD83-65D6F72B758F}"/>
                </c:ext>
              </c:extLst>
            </c:dLbl>
            <c:dLbl>
              <c:idx val="1"/>
              <c:layout>
                <c:manualLayout>
                  <c:x val="-5.1081135977811595E-2"/>
                  <c:y val="-3.52411335250475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F5E-4E8D-BD83-65D6F72B758F}"/>
                </c:ext>
              </c:extLst>
            </c:dLbl>
            <c:dLbl>
              <c:idx val="2"/>
              <c:layout>
                <c:manualLayout>
                  <c:x val="-9.1216457893831177E-2"/>
                  <c:y val="1.957840751391531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52977113754931E-2"/>
                      <c:h val="9.783345650772391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5F5E-4E8D-BD83-65D6F72B758F}"/>
                </c:ext>
              </c:extLst>
            </c:dLbl>
            <c:dLbl>
              <c:idx val="3"/>
              <c:layout>
                <c:manualLayout>
                  <c:x val="3.2838016776332142E-2"/>
                  <c:y val="1.9578561674604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3935160858174567E-2"/>
                      <c:h val="3.126687096041183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5F5E-4E8D-BD83-65D6F72B758F}"/>
                </c:ext>
              </c:extLst>
            </c:dLbl>
            <c:dLbl>
              <c:idx val="4"/>
              <c:layout>
                <c:manualLayout>
                  <c:x val="2.9189220558749483E-2"/>
                  <c:y val="7.04822670500952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F5E-4E8D-BD83-65D6F72B75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0000CC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Power Platform  (Power Automate)</c:v>
                </c:pt>
                <c:pt idx="1">
                  <c:v>Web Development</c:v>
                </c:pt>
                <c:pt idx="2">
                  <c:v>VBA MACROS </c:v>
                </c:pt>
                <c:pt idx="3">
                  <c:v>Communication Skills</c:v>
                </c:pt>
                <c:pt idx="4">
                  <c:v>Presentation and Report Skills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5E-4E8D-BD83-65D6F72B758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567161824"/>
        <c:axId val="1485633376"/>
      </c:radarChart>
      <c:catAx>
        <c:axId val="156716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5633376"/>
        <c:crosses val="autoZero"/>
        <c:auto val="1"/>
        <c:lblAlgn val="ctr"/>
        <c:lblOffset val="100"/>
        <c:noMultiLvlLbl val="0"/>
      </c:catAx>
      <c:valAx>
        <c:axId val="1485633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6716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27872689031087378"/>
          <c:y val="0.12565421942430852"/>
          <c:w val="0.46095755008206596"/>
          <c:h val="8.01302596158500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00CC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 baseline="0">
          <a:solidFill>
            <a:srgbClr val="0000CC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F1895-B9EF-4E82-B5E3-E811C55F9B2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863FF-3275-43BC-807A-FE76E5158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9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HR EFFICIENCY BY SMART SYSTEM</a:t>
            </a:r>
          </a:p>
          <a:p>
            <a:r>
              <a:rPr lang="en-US" dirty="0"/>
              <a:t>WITH SMART HRGA SYSTEM WE CAN make OPERATION IN HRGA WILL BE MORE EFFICIENCY, WHY?</a:t>
            </a:r>
          </a:p>
          <a:p>
            <a:r>
              <a:rPr lang="en-US" dirty="0"/>
              <a:t>LET’S SEE CURRENT CONDITION</a:t>
            </a:r>
          </a:p>
          <a:p>
            <a:r>
              <a:rPr lang="en-US" dirty="0"/>
              <a:t>In HRGA there's several form, like request id card replacement, vehicle borrowing form request </a:t>
            </a:r>
            <a:r>
              <a:rPr lang="en-US" dirty="0" err="1"/>
              <a:t>etc</a:t>
            </a:r>
            <a:r>
              <a:rPr lang="en-US" dirty="0"/>
              <a:t>, some form that still paper based have manual process, so this make employee as a requester have loss time, there is walking approval arrange 20 minutes and prepare paper arrange 5 minutes.</a:t>
            </a:r>
          </a:p>
          <a:p>
            <a:r>
              <a:rPr lang="en-US" dirty="0"/>
              <a:t>And until now in HRGA 16 Form are still paper based, its mean spent 25920 paper yearly.</a:t>
            </a:r>
          </a:p>
          <a:p>
            <a:r>
              <a:rPr lang="en-US" dirty="0"/>
              <a:t>HRGA also difficult to track and monitoring form because there are paper</a:t>
            </a:r>
          </a:p>
          <a:p>
            <a:r>
              <a:rPr lang="en-US" b="1" dirty="0"/>
              <a:t>And then if they are want to Digitalize form </a:t>
            </a:r>
            <a:r>
              <a:rPr lang="en-US" dirty="0"/>
              <a:t>they must pay vendor 25 million for 1 form to </a:t>
            </a:r>
            <a:r>
              <a:rPr lang="en-US" b="1" dirty="0"/>
              <a:t>Create and Maintain</a:t>
            </a:r>
          </a:p>
          <a:p>
            <a:endParaRPr lang="en-US" dirty="0"/>
          </a:p>
          <a:p>
            <a:r>
              <a:rPr lang="en-US" dirty="0"/>
              <a:t>So with this condition SHS purpose to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Eliminate </a:t>
            </a:r>
            <a:r>
              <a:rPr lang="en-US" sz="1200" b="1" dirty="0"/>
              <a:t>User Lost Time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200" b="1" dirty="0"/>
              <a:t>Improve HR Efficiency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Visualization to </a:t>
            </a:r>
            <a:r>
              <a:rPr lang="en-US" sz="1200" b="1" dirty="0"/>
              <a:t>Track and Monitoring Form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system that Low-Cost Development </a:t>
            </a:r>
            <a:r>
              <a:rPr lang="en-US" sz="1200" b="1" dirty="0"/>
              <a:t>without</a:t>
            </a:r>
            <a:r>
              <a:rPr lang="en-US" sz="1200" dirty="0"/>
              <a:t> </a:t>
            </a:r>
            <a:r>
              <a:rPr lang="en-US" sz="1200" b="1" dirty="0"/>
              <a:t>Vendor</a:t>
            </a:r>
            <a:r>
              <a:rPr lang="en-US" sz="1200" dirty="0"/>
              <a:t> and </a:t>
            </a:r>
            <a:r>
              <a:rPr lang="en-US" sz="1200" b="1" dirty="0"/>
              <a:t>Easy to Maintain for Citizen Developer</a:t>
            </a:r>
          </a:p>
          <a:p>
            <a:pPr marL="182880" indent="-182880" algn="just">
              <a:buFont typeface="+mj-lt"/>
              <a:buAutoNum type="arabicPeriod"/>
            </a:pPr>
            <a:endParaRPr lang="en-US" sz="1200" b="1" dirty="0"/>
          </a:p>
          <a:p>
            <a:pPr marL="0" indent="0" algn="just">
              <a:buFont typeface="+mj-lt"/>
              <a:buNone/>
            </a:pPr>
            <a:r>
              <a:rPr lang="en-US" sz="1200" b="0" dirty="0"/>
              <a:t>and then our targets in 2 months is</a:t>
            </a:r>
          </a:p>
          <a:p>
            <a:pPr marL="0" indent="0" algn="just">
              <a:buFont typeface="+mj-lt"/>
              <a:buNone/>
            </a:pPr>
            <a:r>
              <a:rPr lang="en-US" sz="1200" b="0" dirty="0"/>
              <a:t>1-4</a:t>
            </a:r>
          </a:p>
          <a:p>
            <a:pPr marL="0" indent="0" algn="just">
              <a:buFont typeface="+mj-lt"/>
              <a:buNone/>
            </a:pPr>
            <a:endParaRPr lang="en-US" sz="1200" b="0" dirty="0"/>
          </a:p>
          <a:p>
            <a:pPr marL="0" indent="0" algn="just">
              <a:buFont typeface="+mj-lt"/>
              <a:buNone/>
            </a:pPr>
            <a:r>
              <a:rPr lang="en-US" sz="1200" b="0" dirty="0"/>
              <a:t>And following of the target there is our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 system, every form have same flow there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HR EFFICIENCY BY SMART SYSTEM</a:t>
            </a:r>
          </a:p>
          <a:p>
            <a:r>
              <a:rPr lang="en-US" dirty="0"/>
              <a:t>WITH SMART HRGA SYSTEM WE CAN make OPERATION IN HRGA WILL BE MORE EFFICIENCY, WHY?</a:t>
            </a:r>
          </a:p>
          <a:p>
            <a:r>
              <a:rPr lang="en-US" dirty="0"/>
              <a:t>LET’S SEE CURRENT CONDITION</a:t>
            </a:r>
          </a:p>
          <a:p>
            <a:r>
              <a:rPr lang="en-US" dirty="0"/>
              <a:t>In HRGA there's several form, like request id card replacement, vehicle borrowing form request </a:t>
            </a:r>
            <a:r>
              <a:rPr lang="en-US" dirty="0" err="1"/>
              <a:t>etc</a:t>
            </a:r>
            <a:r>
              <a:rPr lang="en-US" dirty="0"/>
              <a:t>, some form that still paper based have manual process, so this make employee as a requester have loss time, there is walking approval arrange 20 minutes and prepare paper arrange 5 minutes.</a:t>
            </a:r>
          </a:p>
          <a:p>
            <a:r>
              <a:rPr lang="en-US" dirty="0"/>
              <a:t>And until now in HRGA 16 Form are still paper based, its mean spent 25920 paper yearly.</a:t>
            </a:r>
          </a:p>
          <a:p>
            <a:r>
              <a:rPr lang="en-US" dirty="0"/>
              <a:t>HRGA also difficult to track and monitoring form because there are paper</a:t>
            </a:r>
          </a:p>
          <a:p>
            <a:r>
              <a:rPr lang="en-US" b="1" dirty="0"/>
              <a:t>And then if they are want to Digitalize form </a:t>
            </a:r>
            <a:r>
              <a:rPr lang="en-US" dirty="0"/>
              <a:t>they must pay vendor 25 million for 1 form to </a:t>
            </a:r>
            <a:r>
              <a:rPr lang="en-US" b="1" dirty="0"/>
              <a:t>Create and Maintain</a:t>
            </a:r>
          </a:p>
          <a:p>
            <a:endParaRPr lang="en-US" dirty="0"/>
          </a:p>
          <a:p>
            <a:r>
              <a:rPr lang="en-US" dirty="0"/>
              <a:t>So with this condition SHS purpose to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Eliminate </a:t>
            </a:r>
            <a:r>
              <a:rPr lang="en-US" sz="1200" b="1" dirty="0"/>
              <a:t>User Lost Time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200" b="1" dirty="0"/>
              <a:t>Improve HR Efficiency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Visualization to </a:t>
            </a:r>
            <a:r>
              <a:rPr lang="en-US" sz="1200" b="1" dirty="0"/>
              <a:t>Track and Monitoring Form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system that Low-Cost Development </a:t>
            </a:r>
            <a:r>
              <a:rPr lang="en-US" sz="1200" b="1" dirty="0"/>
              <a:t>without</a:t>
            </a:r>
            <a:r>
              <a:rPr lang="en-US" sz="1200" dirty="0"/>
              <a:t> </a:t>
            </a:r>
            <a:r>
              <a:rPr lang="en-US" sz="1200" b="1" dirty="0"/>
              <a:t>Vendor</a:t>
            </a:r>
            <a:r>
              <a:rPr lang="en-US" sz="1200" dirty="0"/>
              <a:t> and </a:t>
            </a:r>
            <a:r>
              <a:rPr lang="en-US" sz="1200" b="1" dirty="0"/>
              <a:t>Easy to Maintain for Citizen Developer</a:t>
            </a:r>
          </a:p>
          <a:p>
            <a:pPr marL="182880" indent="-182880" algn="just">
              <a:buFont typeface="+mj-lt"/>
              <a:buAutoNum type="arabicPeriod"/>
            </a:pPr>
            <a:endParaRPr lang="en-US" sz="1200" b="1" dirty="0"/>
          </a:p>
          <a:p>
            <a:pPr marL="0" indent="0" algn="just">
              <a:buFont typeface="+mj-lt"/>
              <a:buNone/>
            </a:pPr>
            <a:r>
              <a:rPr lang="en-US" sz="1200" b="0" dirty="0"/>
              <a:t>and then our targets in 2 months is</a:t>
            </a:r>
          </a:p>
          <a:p>
            <a:pPr marL="0" indent="0" algn="just">
              <a:buFont typeface="+mj-lt"/>
              <a:buNone/>
            </a:pPr>
            <a:r>
              <a:rPr lang="en-US" sz="1200" b="0" dirty="0"/>
              <a:t>1-4</a:t>
            </a:r>
          </a:p>
          <a:p>
            <a:pPr marL="0" indent="0" algn="just">
              <a:buFont typeface="+mj-lt"/>
              <a:buNone/>
            </a:pPr>
            <a:endParaRPr lang="en-US" sz="1200" b="0" dirty="0"/>
          </a:p>
          <a:p>
            <a:pPr marL="0" indent="0" algn="just">
              <a:buFont typeface="+mj-lt"/>
              <a:buNone/>
            </a:pPr>
            <a:r>
              <a:rPr lang="en-US" sz="1200" b="0" dirty="0"/>
              <a:t>And following of the target there is our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 system, every form have same flow there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HR EFFICIENCY BY SMART SYSTEM</a:t>
            </a:r>
          </a:p>
          <a:p>
            <a:r>
              <a:rPr lang="en-US" dirty="0"/>
              <a:t>WITH SMART HRGA SYSTEM WE CAN make OPERATION IN HRGA WILL BE MORE EFFICIENCY, WHY?</a:t>
            </a:r>
          </a:p>
          <a:p>
            <a:r>
              <a:rPr lang="en-US" dirty="0"/>
              <a:t>LET’S SEE CURRENT CONDITION</a:t>
            </a:r>
          </a:p>
          <a:p>
            <a:r>
              <a:rPr lang="en-US" dirty="0"/>
              <a:t>In HRGA there's several form, like request id card replacement, vehicle borrowing form request </a:t>
            </a:r>
            <a:r>
              <a:rPr lang="en-US" dirty="0" err="1"/>
              <a:t>etc</a:t>
            </a:r>
            <a:r>
              <a:rPr lang="en-US" dirty="0"/>
              <a:t>, some form that still paper based have manual process, so this make employee as a requester have loss time, there is walking approval arrange 20 minutes and prepare paper arrange 5 minutes.</a:t>
            </a:r>
          </a:p>
          <a:p>
            <a:r>
              <a:rPr lang="en-US" dirty="0"/>
              <a:t>And until now in HRGA 16 Form are still paper based, its mean spent 25920 paper yearly.</a:t>
            </a:r>
          </a:p>
          <a:p>
            <a:r>
              <a:rPr lang="en-US" dirty="0"/>
              <a:t>HRGA also difficult to track and monitoring form because there are paper</a:t>
            </a:r>
          </a:p>
          <a:p>
            <a:r>
              <a:rPr lang="en-US" b="1" dirty="0"/>
              <a:t>And then if they are want to Digitalize form </a:t>
            </a:r>
            <a:r>
              <a:rPr lang="en-US" dirty="0"/>
              <a:t>they must pay vendor 25 million for 1 form to </a:t>
            </a:r>
            <a:r>
              <a:rPr lang="en-US" b="1" dirty="0"/>
              <a:t>Create and Maintain</a:t>
            </a:r>
          </a:p>
          <a:p>
            <a:endParaRPr lang="en-US" dirty="0"/>
          </a:p>
          <a:p>
            <a:r>
              <a:rPr lang="en-US" dirty="0"/>
              <a:t>So with this condition SHS purpose to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Eliminate </a:t>
            </a:r>
            <a:r>
              <a:rPr lang="en-US" sz="1200" b="1" dirty="0"/>
              <a:t>User Lost Time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200" b="1" dirty="0"/>
              <a:t>Improve HR Efficiency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Visualization to </a:t>
            </a:r>
            <a:r>
              <a:rPr lang="en-US" sz="1200" b="1" dirty="0"/>
              <a:t>Track and Monitoring Form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system that Low-Cost Development </a:t>
            </a:r>
            <a:r>
              <a:rPr lang="en-US" sz="1200" b="1" dirty="0"/>
              <a:t>without</a:t>
            </a:r>
            <a:r>
              <a:rPr lang="en-US" sz="1200" dirty="0"/>
              <a:t> </a:t>
            </a:r>
            <a:r>
              <a:rPr lang="en-US" sz="1200" b="1" dirty="0"/>
              <a:t>Vendor</a:t>
            </a:r>
            <a:r>
              <a:rPr lang="en-US" sz="1200" dirty="0"/>
              <a:t> and </a:t>
            </a:r>
            <a:r>
              <a:rPr lang="en-US" sz="1200" b="1" dirty="0"/>
              <a:t>Easy to Maintain for Citizen Developer</a:t>
            </a:r>
          </a:p>
          <a:p>
            <a:pPr marL="182880" indent="-182880" algn="just">
              <a:buFont typeface="+mj-lt"/>
              <a:buAutoNum type="arabicPeriod"/>
            </a:pPr>
            <a:endParaRPr lang="en-US" sz="1200" b="1" dirty="0"/>
          </a:p>
          <a:p>
            <a:pPr marL="0" indent="0" algn="just">
              <a:buFont typeface="+mj-lt"/>
              <a:buNone/>
            </a:pPr>
            <a:r>
              <a:rPr lang="en-US" sz="1200" b="0" dirty="0"/>
              <a:t>and then our targets in 2 months is</a:t>
            </a:r>
          </a:p>
          <a:p>
            <a:pPr marL="0" indent="0" algn="just">
              <a:buFont typeface="+mj-lt"/>
              <a:buNone/>
            </a:pPr>
            <a:r>
              <a:rPr lang="en-US" sz="1200" b="0" dirty="0"/>
              <a:t>1-4</a:t>
            </a:r>
          </a:p>
          <a:p>
            <a:pPr marL="0" indent="0" algn="just">
              <a:buFont typeface="+mj-lt"/>
              <a:buNone/>
            </a:pPr>
            <a:endParaRPr lang="en-US" sz="1200" b="0" dirty="0"/>
          </a:p>
          <a:p>
            <a:pPr marL="0" indent="0" algn="just">
              <a:buFont typeface="+mj-lt"/>
              <a:buNone/>
            </a:pPr>
            <a:r>
              <a:rPr lang="en-US" sz="1200" b="0" dirty="0"/>
              <a:t>And following of the target there is our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4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 system, every form have same flow there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863FF-3275-43BC-807A-FE76E51588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6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1CE21-8432-4DBC-BC24-4A252A97DE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5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D7C6-454B-1915-2C84-561000D36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9548E-ED6D-6336-F1FE-58850C50E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BBB57-9E42-12E3-26BA-DA83BE81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A27FA-7D17-F785-E7CB-2EBAC5FC3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C77C-A1E4-7CA2-ABBD-F3C33094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8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23CA-C8AE-A2CC-BE73-B63BD20F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189C8-ED76-E0C2-A4CE-5AEC6554A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2F0A2-83B8-16A6-C74F-B6E53AFB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0C7F3-0B5D-D8C7-FF9A-DC473170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086E0-D14E-C8AA-D510-7423436C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6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1EB5F-9857-715B-B747-21820C123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4C828-9DA0-2EDC-1536-A6743485F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6ED6D-D799-9297-0B23-A27198B30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5E547-3696-5456-CDF7-EBD140C79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98EEA-DCD3-CA15-7389-BA84C113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2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81-812B-2396-8FEC-078BBA1E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9DF57-E043-C2DB-7504-2B00B16B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34877-C28A-1D5D-3504-EDB85F82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44C34-417B-0CE7-A62D-7057D923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C5537-6D1D-BB9A-6A0F-030C3DD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6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B6C-99A2-5E2D-290E-6150516D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A4A1-0323-D642-642B-D0B202EEF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E24FB-412C-7BED-DDF1-1D36F21B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F2725-F8A4-40AE-6CAE-9E83AE2EB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0431F-CAC6-CF53-E93C-D90A34E7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1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1B20-A18E-FE8B-09FB-715296D1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8719-D090-F096-260C-F6F7E1BD2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BC20A-D827-535B-D0DB-D677D59FB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E0941-C636-0774-7E19-74F998D3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1B4F3-7013-7278-E461-B205A0E0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8AD54-B155-5F3A-C7C9-552D6253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773A-0BA7-FD4B-3D9B-B8DDE40E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D951B-3FB3-1FCB-F144-D51FC352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3019F-ED03-14D5-E610-D21B9412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D8D17-278A-9ECA-36BE-CF9F0DD1A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D69FE-1CA7-D31A-8AED-9F758D7F0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4B558-5363-A483-43F4-15D050A4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C57EB-6CF7-7193-DB87-FCFA3031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C3BA6-76EB-6CC9-8DB3-6CE04AEA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56BA-3A56-38A5-9BC1-B61F3A5F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6E21C-52EE-E3AC-3B03-52AC322B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4450B-1B78-B7E2-CDCC-165DC5EF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3D9A5-D99C-D4B8-83DA-9223137E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79C8B-43C8-A5A9-B5F6-6DAAFD10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25778-E786-0401-5C40-A32C4A2B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A0687-5A0F-9011-10D7-DCBC693D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C8AA-BDA0-1ED6-A46C-36DBBDD2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3E65-5203-7A78-12F4-F5261118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DF8CE-03BA-AA4C-60A3-EFD306667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2B720-8AF2-ABFA-8DBB-E0B01391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4D917-185A-CBB8-927A-1E6B0128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986D5-B534-9131-7099-89CA7F46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3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2500-2A9C-F16D-789E-91648767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C8956-107E-260A-A389-F29BEDE95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92387-C4B0-51F2-F93F-B51FFD52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C808F-8D00-0CEC-1B67-2E08831C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9A53A-6211-D6E0-176E-0D4865BB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45DE-E4FE-8500-8BCE-224143E3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5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FB6E1-563B-152E-A1DA-F5727F08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E8C08-9EA7-3D3A-31EC-8094FB362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628A2-A459-7191-E0FA-83BA8B49F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3F00A-29B6-45B2-9395-CB90934BB83C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31EC5-7664-4F7D-9765-1E90DD702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DC00C-9702-EB1B-9A59-3B736A28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FBA0A-5A26-458B-9619-FAFF3118C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6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10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07.png"/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12" Type="http://schemas.openxmlformats.org/officeDocument/2006/relationships/image" Target="../media/image41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0.svg"/><Relationship Id="rId5" Type="http://schemas.openxmlformats.org/officeDocument/2006/relationships/image" Target="../media/image36.png"/><Relationship Id="rId15" Type="http://schemas.openxmlformats.org/officeDocument/2006/relationships/image" Target="../media/image43.jpe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14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10.png"/><Relationship Id="rId18" Type="http://schemas.openxmlformats.org/officeDocument/2006/relationships/image" Target="../media/image28.svg"/><Relationship Id="rId3" Type="http://schemas.openxmlformats.org/officeDocument/2006/relationships/image" Target="../media/image106.jpeg"/><Relationship Id="rId21" Type="http://schemas.openxmlformats.org/officeDocument/2006/relationships/image" Target="../media/image30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3.svg"/><Relationship Id="rId20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2.svg"/><Relationship Id="rId15" Type="http://schemas.openxmlformats.org/officeDocument/2006/relationships/image" Target="../media/image112.png"/><Relationship Id="rId10" Type="http://schemas.openxmlformats.org/officeDocument/2006/relationships/image" Target="../media/image19.png"/><Relationship Id="rId19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4" Type="http://schemas.openxmlformats.org/officeDocument/2006/relationships/image" Target="../media/image111.svg"/><Relationship Id="rId22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1.png"/><Relationship Id="rId3" Type="http://schemas.openxmlformats.org/officeDocument/2006/relationships/image" Target="../media/image106.jpeg"/><Relationship Id="rId7" Type="http://schemas.openxmlformats.org/officeDocument/2006/relationships/image" Target="../media/image19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18.svg"/><Relationship Id="rId1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4.emf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8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emf"/><Relationship Id="rId21" Type="http://schemas.openxmlformats.org/officeDocument/2006/relationships/image" Target="../media/image24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slide" Target="slide12.xml"/><Relationship Id="rId5" Type="http://schemas.openxmlformats.org/officeDocument/2006/relationships/image" Target="../media/image9.pn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.emf"/><Relationship Id="rId1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18.sv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0.svg"/><Relationship Id="rId5" Type="http://schemas.openxmlformats.org/officeDocument/2006/relationships/image" Target="../media/image19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29.png"/><Relationship Id="rId5" Type="http://schemas.openxmlformats.org/officeDocument/2006/relationships/image" Target="../media/image51.png"/><Relationship Id="rId10" Type="http://schemas.openxmlformats.org/officeDocument/2006/relationships/image" Target="../media/image55.JPG"/><Relationship Id="rId4" Type="http://schemas.openxmlformats.org/officeDocument/2006/relationships/image" Target="../media/image50.emf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chart" Target="../charts/chart1.xml"/><Relationship Id="rId12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.emf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svg"/><Relationship Id="rId3" Type="http://schemas.openxmlformats.org/officeDocument/2006/relationships/image" Target="../media/image63.svg"/><Relationship Id="rId21" Type="http://schemas.openxmlformats.org/officeDocument/2006/relationships/image" Target="../media/image81.svg"/><Relationship Id="rId34" Type="http://schemas.openxmlformats.org/officeDocument/2006/relationships/image" Target="../media/image94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sv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svg"/><Relationship Id="rId8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svg"/><Relationship Id="rId18" Type="http://schemas.openxmlformats.org/officeDocument/2006/relationships/image" Target="../media/image64.png"/><Relationship Id="rId26" Type="http://schemas.openxmlformats.org/officeDocument/2006/relationships/image" Target="../media/image81.svg"/><Relationship Id="rId3" Type="http://schemas.openxmlformats.org/officeDocument/2006/relationships/image" Target="../media/image63.svg"/><Relationship Id="rId21" Type="http://schemas.openxmlformats.org/officeDocument/2006/relationships/image" Target="../media/image97.png"/><Relationship Id="rId34" Type="http://schemas.openxmlformats.org/officeDocument/2006/relationships/image" Target="../media/image76.png"/><Relationship Id="rId7" Type="http://schemas.openxmlformats.org/officeDocument/2006/relationships/image" Target="../media/image68.svg"/><Relationship Id="rId12" Type="http://schemas.openxmlformats.org/officeDocument/2006/relationships/image" Target="../media/image85.png"/><Relationship Id="rId17" Type="http://schemas.openxmlformats.org/officeDocument/2006/relationships/image" Target="../media/image96.svg"/><Relationship Id="rId25" Type="http://schemas.openxmlformats.org/officeDocument/2006/relationships/image" Target="../media/image80.png"/><Relationship Id="rId33" Type="http://schemas.openxmlformats.org/officeDocument/2006/relationships/image" Target="../media/image105.png"/><Relationship Id="rId2" Type="http://schemas.openxmlformats.org/officeDocument/2006/relationships/image" Target="../media/image62.png"/><Relationship Id="rId16" Type="http://schemas.openxmlformats.org/officeDocument/2006/relationships/image" Target="../media/image95.png"/><Relationship Id="rId20" Type="http://schemas.openxmlformats.org/officeDocument/2006/relationships/image" Target="../media/image78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4.svg"/><Relationship Id="rId24" Type="http://schemas.openxmlformats.org/officeDocument/2006/relationships/image" Target="../media/image79.png"/><Relationship Id="rId32" Type="http://schemas.openxmlformats.org/officeDocument/2006/relationships/image" Target="../media/image104.png"/><Relationship Id="rId5" Type="http://schemas.openxmlformats.org/officeDocument/2006/relationships/image" Target="../media/image66.svg"/><Relationship Id="rId15" Type="http://schemas.openxmlformats.org/officeDocument/2006/relationships/image" Target="../media/image93.svg"/><Relationship Id="rId23" Type="http://schemas.openxmlformats.org/officeDocument/2006/relationships/image" Target="../media/image77.png"/><Relationship Id="rId28" Type="http://schemas.openxmlformats.org/officeDocument/2006/relationships/image" Target="../media/image100.png"/><Relationship Id="rId10" Type="http://schemas.openxmlformats.org/officeDocument/2006/relationships/image" Target="../media/image73.png"/><Relationship Id="rId19" Type="http://schemas.openxmlformats.org/officeDocument/2006/relationships/image" Target="../media/image75.png"/><Relationship Id="rId31" Type="http://schemas.openxmlformats.org/officeDocument/2006/relationships/image" Target="../media/image103.png"/><Relationship Id="rId4" Type="http://schemas.openxmlformats.org/officeDocument/2006/relationships/image" Target="../media/image65.png"/><Relationship Id="rId9" Type="http://schemas.openxmlformats.org/officeDocument/2006/relationships/image" Target="../media/image72.svg"/><Relationship Id="rId14" Type="http://schemas.openxmlformats.org/officeDocument/2006/relationships/image" Target="../media/image92.png"/><Relationship Id="rId22" Type="http://schemas.openxmlformats.org/officeDocument/2006/relationships/image" Target="../media/image98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8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5.JP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microsoft.com/office/2007/relationships/hdphoto" Target="../media/hdphoto3.wdp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21">
            <a:extLst>
              <a:ext uri="{FF2B5EF4-FFF2-40B4-BE49-F238E27FC236}">
                <a16:creationId xmlns:a16="http://schemas.microsoft.com/office/drawing/2014/main" id="{DD60A1F6-5C81-45DA-AB1D-C94A3C4884EE}"/>
              </a:ext>
            </a:extLst>
          </p:cNvPr>
          <p:cNvSpPr/>
          <p:nvPr/>
        </p:nvSpPr>
        <p:spPr>
          <a:xfrm flipV="1">
            <a:off x="8922" y="3515113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21">
            <a:extLst>
              <a:ext uri="{FF2B5EF4-FFF2-40B4-BE49-F238E27FC236}">
                <a16:creationId xmlns:a16="http://schemas.microsoft.com/office/drawing/2014/main" id="{58230C0E-4D8E-4DDD-9994-727436ED6FA7}"/>
              </a:ext>
            </a:extLst>
          </p:cNvPr>
          <p:cNvSpPr/>
          <p:nvPr/>
        </p:nvSpPr>
        <p:spPr>
          <a:xfrm flipH="1" flipV="1">
            <a:off x="9601200" y="3519881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21">
            <a:extLst>
              <a:ext uri="{FF2B5EF4-FFF2-40B4-BE49-F238E27FC236}">
                <a16:creationId xmlns:a16="http://schemas.microsoft.com/office/drawing/2014/main" id="{FC86F8ED-1ED5-45F2-8F68-14651EC7152E}"/>
              </a:ext>
            </a:extLst>
          </p:cNvPr>
          <p:cNvSpPr/>
          <p:nvPr/>
        </p:nvSpPr>
        <p:spPr>
          <a:xfrm flipV="1">
            <a:off x="1768496" y="3143367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21">
            <a:extLst>
              <a:ext uri="{FF2B5EF4-FFF2-40B4-BE49-F238E27FC236}">
                <a16:creationId xmlns:a16="http://schemas.microsoft.com/office/drawing/2014/main" id="{0401FDD0-2CA4-404C-943C-661F916D45B2}"/>
              </a:ext>
            </a:extLst>
          </p:cNvPr>
          <p:cNvSpPr/>
          <p:nvPr/>
        </p:nvSpPr>
        <p:spPr>
          <a:xfrm flipH="1" flipV="1">
            <a:off x="7838095" y="3110748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26AF3329-1E79-4DC9-B673-1EF29817A175}"/>
              </a:ext>
            </a:extLst>
          </p:cNvPr>
          <p:cNvSpPr/>
          <p:nvPr/>
        </p:nvSpPr>
        <p:spPr>
          <a:xfrm rot="10800000">
            <a:off x="3534292" y="1659060"/>
            <a:ext cx="5123416" cy="459585"/>
          </a:xfrm>
          <a:custGeom>
            <a:avLst/>
            <a:gdLst/>
            <a:ahLst/>
            <a:cxnLst/>
            <a:rect l="l" t="t" r="r" b="b"/>
            <a:pathLst>
              <a:path w="7070549" h="689378">
                <a:moveTo>
                  <a:pt x="0" y="0"/>
                </a:moveTo>
                <a:lnTo>
                  <a:pt x="7070548" y="0"/>
                </a:lnTo>
                <a:lnTo>
                  <a:pt x="7070548" y="689378"/>
                </a:lnTo>
                <a:lnTo>
                  <a:pt x="0" y="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C2F9077E-AC8D-45D0-99C0-950CBCE8DC13}"/>
              </a:ext>
            </a:extLst>
          </p:cNvPr>
          <p:cNvGrpSpPr/>
          <p:nvPr/>
        </p:nvGrpSpPr>
        <p:grpSpPr>
          <a:xfrm>
            <a:off x="3455083" y="1812085"/>
            <a:ext cx="5199429" cy="2906851"/>
            <a:chOff x="0" y="0"/>
            <a:chExt cx="2054096" cy="1148385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E9A20F26-BB0E-40D5-98F8-5678A0581381}"/>
                </a:ext>
              </a:extLst>
            </p:cNvPr>
            <p:cNvSpPr/>
            <p:nvPr/>
          </p:nvSpPr>
          <p:spPr>
            <a:xfrm>
              <a:off x="0" y="0"/>
              <a:ext cx="2054096" cy="1148385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6BCDFA04-A378-4353-8CFB-5B3323C0385B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9" name="Group 12">
            <a:extLst>
              <a:ext uri="{FF2B5EF4-FFF2-40B4-BE49-F238E27FC236}">
                <a16:creationId xmlns:a16="http://schemas.microsoft.com/office/drawing/2014/main" id="{B680BF4D-3F6C-47FB-828D-4A9B61B7654A}"/>
              </a:ext>
            </a:extLst>
          </p:cNvPr>
          <p:cNvGrpSpPr/>
          <p:nvPr/>
        </p:nvGrpSpPr>
        <p:grpSpPr>
          <a:xfrm>
            <a:off x="4277993" y="1823844"/>
            <a:ext cx="3577818" cy="631141"/>
            <a:chOff x="0" y="0"/>
            <a:chExt cx="1413459" cy="249340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9EDA72B-8135-4399-844B-97E67129787C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F5C41B60-AD00-4CCB-B84E-A2527AC4148B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pic>
        <p:nvPicPr>
          <p:cNvPr id="12" name="図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942" y="898484"/>
            <a:ext cx="1574117" cy="600116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99FB2FC2-8B71-7044-C4D4-A5F7AD8435C0}"/>
              </a:ext>
            </a:extLst>
          </p:cNvPr>
          <p:cNvSpPr txBox="1">
            <a:spLocks/>
          </p:cNvSpPr>
          <p:nvPr/>
        </p:nvSpPr>
        <p:spPr>
          <a:xfrm>
            <a:off x="4796561" y="3481660"/>
            <a:ext cx="2598878" cy="11795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rgbClr val="1937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A720BF-2B56-2A5B-F968-92F0544C764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624314" y="2579530"/>
            <a:ext cx="943373" cy="949155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6E22FF6C-5F91-4905-95C9-AFACAD236F49}"/>
              </a:ext>
            </a:extLst>
          </p:cNvPr>
          <p:cNvSpPr txBox="1">
            <a:spLocks/>
          </p:cNvSpPr>
          <p:nvPr/>
        </p:nvSpPr>
        <p:spPr>
          <a:xfrm>
            <a:off x="4290493" y="1972381"/>
            <a:ext cx="3651346" cy="456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HRGA SYSTEM</a:t>
            </a:r>
          </a:p>
        </p:txBody>
      </p:sp>
      <p:sp>
        <p:nvSpPr>
          <p:cNvPr id="43" name="Freeform 3">
            <a:extLst>
              <a:ext uri="{FF2B5EF4-FFF2-40B4-BE49-F238E27FC236}">
                <a16:creationId xmlns:a16="http://schemas.microsoft.com/office/drawing/2014/main" id="{48AC21B3-1544-49C5-BB3F-863C831ACCF9}"/>
              </a:ext>
            </a:extLst>
          </p:cNvPr>
          <p:cNvSpPr/>
          <p:nvPr/>
        </p:nvSpPr>
        <p:spPr>
          <a:xfrm>
            <a:off x="3737337" y="4738123"/>
            <a:ext cx="4713699" cy="459585"/>
          </a:xfrm>
          <a:custGeom>
            <a:avLst/>
            <a:gdLst/>
            <a:ahLst/>
            <a:cxnLst/>
            <a:rect l="l" t="t" r="r" b="b"/>
            <a:pathLst>
              <a:path w="7070549" h="689378">
                <a:moveTo>
                  <a:pt x="0" y="0"/>
                </a:moveTo>
                <a:lnTo>
                  <a:pt x="7070548" y="0"/>
                </a:lnTo>
                <a:lnTo>
                  <a:pt x="7070548" y="689378"/>
                </a:lnTo>
                <a:lnTo>
                  <a:pt x="0" y="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9F7FD5E-79A0-C3C1-03D6-3A952CE583BF}"/>
              </a:ext>
            </a:extLst>
          </p:cNvPr>
          <p:cNvSpPr/>
          <p:nvPr/>
        </p:nvSpPr>
        <p:spPr>
          <a:xfrm>
            <a:off x="4124876" y="4676517"/>
            <a:ext cx="3977676" cy="79675"/>
          </a:xfrm>
          <a:prstGeom prst="roundRect">
            <a:avLst/>
          </a:prstGeom>
          <a:solidFill>
            <a:srgbClr val="19374D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85">
            <a:extLst>
              <a:ext uri="{FF2B5EF4-FFF2-40B4-BE49-F238E27FC236}">
                <a16:creationId xmlns:a16="http://schemas.microsoft.com/office/drawing/2014/main" id="{B7584ED4-3C88-478E-5117-87040A1BD0BB}"/>
              </a:ext>
            </a:extLst>
          </p:cNvPr>
          <p:cNvSpPr txBox="1"/>
          <p:nvPr/>
        </p:nvSpPr>
        <p:spPr>
          <a:xfrm>
            <a:off x="5356907" y="6576199"/>
            <a:ext cx="1526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DX Project KOSEN #10</a:t>
            </a:r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B0840064-E71E-430C-AA0E-611B7A12AEDF}"/>
              </a:ext>
            </a:extLst>
          </p:cNvPr>
          <p:cNvSpPr/>
          <p:nvPr/>
        </p:nvSpPr>
        <p:spPr>
          <a:xfrm>
            <a:off x="2722782" y="76200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22">
            <a:extLst>
              <a:ext uri="{FF2B5EF4-FFF2-40B4-BE49-F238E27FC236}">
                <a16:creationId xmlns:a16="http://schemas.microsoft.com/office/drawing/2014/main" id="{3B920432-88FD-48A3-BC11-017007D09227}"/>
              </a:ext>
            </a:extLst>
          </p:cNvPr>
          <p:cNvSpPr/>
          <p:nvPr/>
        </p:nvSpPr>
        <p:spPr>
          <a:xfrm flipH="1">
            <a:off x="14736093" y="2135791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58" name="Freeform 21">
            <a:extLst>
              <a:ext uri="{FF2B5EF4-FFF2-40B4-BE49-F238E27FC236}">
                <a16:creationId xmlns:a16="http://schemas.microsoft.com/office/drawing/2014/main" id="{F602453B-6774-44FD-AAF5-6F2057F62EA7}"/>
              </a:ext>
            </a:extLst>
          </p:cNvPr>
          <p:cNvSpPr/>
          <p:nvPr/>
        </p:nvSpPr>
        <p:spPr>
          <a:xfrm flipH="1">
            <a:off x="6908800" y="80967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Paralelogram 62">
            <a:extLst>
              <a:ext uri="{FF2B5EF4-FFF2-40B4-BE49-F238E27FC236}">
                <a16:creationId xmlns:a16="http://schemas.microsoft.com/office/drawing/2014/main" id="{2CC9BDC3-26E1-918B-9837-25D9C600E0DA}"/>
              </a:ext>
            </a:extLst>
          </p:cNvPr>
          <p:cNvSpPr/>
          <p:nvPr/>
        </p:nvSpPr>
        <p:spPr>
          <a:xfrm flipH="1">
            <a:off x="21306" y="0"/>
            <a:ext cx="4517574" cy="6858000"/>
          </a:xfrm>
          <a:prstGeom prst="parallelogram">
            <a:avLst>
              <a:gd name="adj" fmla="val 27486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Paralelogram 61">
            <a:extLst>
              <a:ext uri="{FF2B5EF4-FFF2-40B4-BE49-F238E27FC236}">
                <a16:creationId xmlns:a16="http://schemas.microsoft.com/office/drawing/2014/main" id="{47C5815F-5CCD-80DB-F5BF-42F1329332CA}"/>
              </a:ext>
            </a:extLst>
          </p:cNvPr>
          <p:cNvSpPr/>
          <p:nvPr/>
        </p:nvSpPr>
        <p:spPr>
          <a:xfrm>
            <a:off x="7602740" y="0"/>
            <a:ext cx="4589260" cy="6858000"/>
          </a:xfrm>
          <a:prstGeom prst="parallelogram">
            <a:avLst>
              <a:gd name="adj" fmla="val 3024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ue suit&#10;&#10;Description automatically generated">
            <a:extLst>
              <a:ext uri="{FF2B5EF4-FFF2-40B4-BE49-F238E27FC236}">
                <a16:creationId xmlns:a16="http://schemas.microsoft.com/office/drawing/2014/main" id="{43E30C95-BD18-DEA7-5997-845CBC643C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0" b="92383" l="9896" r="89974">
                        <a14:foregroundMark x1="49609" y1="31250" x2="49609" y2="31250"/>
                        <a14:foregroundMark x1="46875" y1="32031" x2="46875" y2="32031"/>
                        <a14:foregroundMark x1="44661" y1="33008" x2="47786" y2="32715"/>
                        <a14:foregroundMark x1="44661" y1="32324" x2="49219" y2="32031"/>
                        <a14:foregroundMark x1="55599" y1="74805" x2="55208" y2="85156"/>
                        <a14:foregroundMark x1="59375" y1="57520" x2="59375" y2="66504"/>
                        <a14:foregroundMark x1="55208" y1="59961" x2="59766" y2="72363"/>
                        <a14:foregroundMark x1="56120" y1="59961" x2="57552" y2="67188"/>
                        <a14:foregroundMark x1="58854" y1="58594" x2="61198" y2="58887"/>
                        <a14:foregroundMark x1="57552" y1="56152" x2="63542" y2="60352"/>
                        <a14:foregroundMark x1="56641" y1="53418" x2="59375" y2="55859"/>
                        <a14:foregroundMark x1="51953" y1="48926" x2="58854" y2="57520"/>
                        <a14:foregroundMark x1="42318" y1="54395" x2="37240" y2="59961"/>
                        <a14:foregroundMark x1="41406" y1="61035" x2="45573" y2="65527"/>
                        <a14:foregroundMark x1="48828" y1="31836" x2="50781" y2="31836"/>
                        <a14:foregroundMark x1="37240" y1="43555" x2="36979" y2="461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81"/>
          <a:stretch/>
        </p:blipFill>
        <p:spPr>
          <a:xfrm>
            <a:off x="7390198" y="1257755"/>
            <a:ext cx="4054069" cy="4228307"/>
          </a:xfrm>
          <a:prstGeom prst="rect">
            <a:avLst/>
          </a:prstGeom>
        </p:spPr>
      </p:pic>
      <p:pic>
        <p:nvPicPr>
          <p:cNvPr id="3" name="Picture 2" descr="A person in a blue suit&#10;&#10;Description automatically generated">
            <a:extLst>
              <a:ext uri="{FF2B5EF4-FFF2-40B4-BE49-F238E27FC236}">
                <a16:creationId xmlns:a16="http://schemas.microsoft.com/office/drawing/2014/main" id="{0A35AE8B-B6ED-43EF-A1F6-42CC84BD0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0592" y="1114228"/>
            <a:ext cx="3275868" cy="4367823"/>
          </a:xfrm>
          <a:prstGeom prst="rect">
            <a:avLst/>
          </a:prstGeom>
        </p:spPr>
      </p:pic>
      <p:grpSp>
        <p:nvGrpSpPr>
          <p:cNvPr id="64" name="Grup 63">
            <a:extLst>
              <a:ext uri="{FF2B5EF4-FFF2-40B4-BE49-F238E27FC236}">
                <a16:creationId xmlns:a16="http://schemas.microsoft.com/office/drawing/2014/main" id="{9CE7A642-1AB9-1BDF-BC0E-5227B4C2637E}"/>
              </a:ext>
            </a:extLst>
          </p:cNvPr>
          <p:cNvGrpSpPr/>
          <p:nvPr/>
        </p:nvGrpSpPr>
        <p:grpSpPr>
          <a:xfrm>
            <a:off x="8102552" y="5022805"/>
            <a:ext cx="2697699" cy="1023025"/>
            <a:chOff x="7864344" y="5245503"/>
            <a:chExt cx="2697699" cy="1023024"/>
          </a:xfrm>
        </p:grpSpPr>
        <p:sp>
          <p:nvSpPr>
            <p:cNvPr id="38" name="TextBox 85">
              <a:extLst>
                <a:ext uri="{FF2B5EF4-FFF2-40B4-BE49-F238E27FC236}">
                  <a16:creationId xmlns:a16="http://schemas.microsoft.com/office/drawing/2014/main" id="{14BE58FA-8CBA-69CC-3C42-6536F78FF5D3}"/>
                </a:ext>
              </a:extLst>
            </p:cNvPr>
            <p:cNvSpPr txBox="1"/>
            <p:nvPr/>
          </p:nvSpPr>
          <p:spPr>
            <a:xfrm>
              <a:off x="7915165" y="5245503"/>
              <a:ext cx="2451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</a:rPr>
                <a:t>ANDI RAMLI HIDAYAT</a:t>
              </a:r>
            </a:p>
          </p:txBody>
        </p:sp>
        <p:sp>
          <p:nvSpPr>
            <p:cNvPr id="47" name="TextBox 85">
              <a:extLst>
                <a:ext uri="{FF2B5EF4-FFF2-40B4-BE49-F238E27FC236}">
                  <a16:creationId xmlns:a16="http://schemas.microsoft.com/office/drawing/2014/main" id="{95D9038E-8507-D16F-DDE7-98B223B690AC}"/>
                </a:ext>
              </a:extLst>
            </p:cNvPr>
            <p:cNvSpPr txBox="1"/>
            <p:nvPr/>
          </p:nvSpPr>
          <p:spPr>
            <a:xfrm>
              <a:off x="7864344" y="5528806"/>
              <a:ext cx="2646878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DM2260927- BF43 FRWP GP M&amp;L Assy </a:t>
              </a:r>
            </a:p>
            <a:p>
              <a:endPara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85">
              <a:extLst>
                <a:ext uri="{FF2B5EF4-FFF2-40B4-BE49-F238E27FC236}">
                  <a16:creationId xmlns:a16="http://schemas.microsoft.com/office/drawing/2014/main" id="{6DA15DDA-698B-C123-4705-9061D3EDFDD4}"/>
                </a:ext>
              </a:extLst>
            </p:cNvPr>
            <p:cNvSpPr txBox="1"/>
            <p:nvPr/>
          </p:nvSpPr>
          <p:spPr>
            <a:xfrm>
              <a:off x="7915165" y="5683753"/>
              <a:ext cx="2646878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Microsoft List &amp; Power Apps Developer</a:t>
              </a:r>
            </a:p>
          </p:txBody>
        </p:sp>
      </p:grpSp>
      <p:grpSp>
        <p:nvGrpSpPr>
          <p:cNvPr id="65" name="Grup 64">
            <a:extLst>
              <a:ext uri="{FF2B5EF4-FFF2-40B4-BE49-F238E27FC236}">
                <a16:creationId xmlns:a16="http://schemas.microsoft.com/office/drawing/2014/main" id="{9FEF0408-59D3-348F-92C5-622CDE5F378A}"/>
              </a:ext>
            </a:extLst>
          </p:cNvPr>
          <p:cNvGrpSpPr/>
          <p:nvPr/>
        </p:nvGrpSpPr>
        <p:grpSpPr>
          <a:xfrm>
            <a:off x="181225" y="5022802"/>
            <a:ext cx="3898824" cy="1014622"/>
            <a:chOff x="391669" y="5060942"/>
            <a:chExt cx="3898824" cy="1014622"/>
          </a:xfrm>
        </p:grpSpPr>
        <p:sp>
          <p:nvSpPr>
            <p:cNvPr id="27" name="TextBox 85">
              <a:extLst>
                <a:ext uri="{FF2B5EF4-FFF2-40B4-BE49-F238E27FC236}">
                  <a16:creationId xmlns:a16="http://schemas.microsoft.com/office/drawing/2014/main" id="{7811BFC4-427F-2AC7-35DB-F11E6C4933F4}"/>
                </a:ext>
              </a:extLst>
            </p:cNvPr>
            <p:cNvSpPr txBox="1"/>
            <p:nvPr/>
          </p:nvSpPr>
          <p:spPr>
            <a:xfrm>
              <a:off x="1571844" y="5060942"/>
              <a:ext cx="2703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02060"/>
                  </a:solidFill>
                </a:rPr>
                <a:t>REZA HUSEN ANUGRAH</a:t>
              </a:r>
            </a:p>
          </p:txBody>
        </p:sp>
        <p:sp>
          <p:nvSpPr>
            <p:cNvPr id="28" name="TextBox 85">
              <a:extLst>
                <a:ext uri="{FF2B5EF4-FFF2-40B4-BE49-F238E27FC236}">
                  <a16:creationId xmlns:a16="http://schemas.microsoft.com/office/drawing/2014/main" id="{585C23D1-5187-E620-FFE3-14104C75859C}"/>
                </a:ext>
              </a:extLst>
            </p:cNvPr>
            <p:cNvSpPr txBox="1"/>
            <p:nvPr/>
          </p:nvSpPr>
          <p:spPr>
            <a:xfrm>
              <a:off x="391669" y="5344245"/>
              <a:ext cx="38988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DM2260932 - BF23 Power Window Assy </a:t>
              </a:r>
            </a:p>
            <a:p>
              <a:endPara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85">
              <a:extLst>
                <a:ext uri="{FF2B5EF4-FFF2-40B4-BE49-F238E27FC236}">
                  <a16:creationId xmlns:a16="http://schemas.microsoft.com/office/drawing/2014/main" id="{F3D3411A-44FB-4B9D-DB81-17CC4CC95C20}"/>
                </a:ext>
              </a:extLst>
            </p:cNvPr>
            <p:cNvSpPr txBox="1"/>
            <p:nvPr/>
          </p:nvSpPr>
          <p:spPr>
            <a:xfrm>
              <a:off x="1624252" y="5490789"/>
              <a:ext cx="2642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2060"/>
                  </a:solidFill>
                </a:rPr>
                <a:t>Macros &amp; Power Automate Developer</a:t>
              </a:r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0E767F75-75C9-428C-AEF9-7AB32FF6C071}"/>
              </a:ext>
            </a:extLst>
          </p:cNvPr>
          <p:cNvSpPr/>
          <p:nvPr/>
        </p:nvSpPr>
        <p:spPr>
          <a:xfrm>
            <a:off x="-836087" y="-460505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17383FC-41B3-468D-B673-8588C55B2EAB}"/>
              </a:ext>
            </a:extLst>
          </p:cNvPr>
          <p:cNvSpPr/>
          <p:nvPr/>
        </p:nvSpPr>
        <p:spPr>
          <a:xfrm flipH="1">
            <a:off x="10467670" y="-460505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8683F3-1033-4CD8-9998-F55B5CFB0B91}"/>
              </a:ext>
            </a:extLst>
          </p:cNvPr>
          <p:cNvGrpSpPr/>
          <p:nvPr/>
        </p:nvGrpSpPr>
        <p:grpSpPr>
          <a:xfrm>
            <a:off x="104425" y="6480172"/>
            <a:ext cx="12493975" cy="379538"/>
            <a:chOff x="158438" y="8637954"/>
            <a:chExt cx="17938063" cy="5693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B9C1F5-A6C0-49D4-A58F-D046419F8756}"/>
                </a:ext>
              </a:extLst>
            </p:cNvPr>
            <p:cNvCxnSpPr>
              <a:cxnSpLocks/>
            </p:cNvCxnSpPr>
            <p:nvPr/>
          </p:nvCxnSpPr>
          <p:spPr>
            <a:xfrm>
              <a:off x="1682857" y="8742189"/>
              <a:ext cx="16413644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12C2FAA-AD81-4FA2-8401-700DAEF67C9C}"/>
                </a:ext>
              </a:extLst>
            </p:cNvPr>
            <p:cNvGrpSpPr/>
            <p:nvPr/>
          </p:nvGrpSpPr>
          <p:grpSpPr>
            <a:xfrm>
              <a:off x="158438" y="8637954"/>
              <a:ext cx="4997338" cy="569307"/>
              <a:chOff x="-1156098" y="8491512"/>
              <a:chExt cx="6512347" cy="741901"/>
            </a:xfrm>
          </p:grpSpPr>
          <p:pic>
            <p:nvPicPr>
              <p:cNvPr id="49" name="図 7">
                <a:extLst>
                  <a:ext uri="{FF2B5EF4-FFF2-40B4-BE49-F238E27FC236}">
                    <a16:creationId xmlns:a16="http://schemas.microsoft.com/office/drawing/2014/main" id="{5D986066-7D5F-4BBB-8153-AFB5991C6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15878AA-F450-4922-91CA-B2F6C50D8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2174B13D-E031-46B9-B218-A3A2216021AC}"/>
                  </a:ext>
                </a:extLst>
              </p:cNvPr>
              <p:cNvSpPr txBox="1"/>
              <p:nvPr/>
            </p:nvSpPr>
            <p:spPr>
              <a:xfrm>
                <a:off x="768017" y="8655361"/>
                <a:ext cx="4328327" cy="270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52" name="TextBox 20">
                <a:extLst>
                  <a:ext uri="{FF2B5EF4-FFF2-40B4-BE49-F238E27FC236}">
                    <a16:creationId xmlns:a16="http://schemas.microsoft.com/office/drawing/2014/main" id="{1CA94D4E-03AE-4D06-9D3C-7DC80B3C505D}"/>
                  </a:ext>
                </a:extLst>
              </p:cNvPr>
              <p:cNvSpPr txBox="1"/>
              <p:nvPr/>
            </p:nvSpPr>
            <p:spPr>
              <a:xfrm>
                <a:off x="754904" y="8789222"/>
                <a:ext cx="4328327" cy="270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53" name="TextBox 21">
                <a:extLst>
                  <a:ext uri="{FF2B5EF4-FFF2-40B4-BE49-F238E27FC236}">
                    <a16:creationId xmlns:a16="http://schemas.microsoft.com/office/drawing/2014/main" id="{31D1DDEF-EB88-41DE-8DD1-FA5CAFB524B5}"/>
                  </a:ext>
                </a:extLst>
              </p:cNvPr>
              <p:cNvSpPr txBox="1"/>
              <p:nvPr/>
            </p:nvSpPr>
            <p:spPr>
              <a:xfrm>
                <a:off x="754900" y="8977722"/>
                <a:ext cx="4601349" cy="255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49FA6F-7850-1120-2E56-D856779B7D28}"/>
              </a:ext>
            </a:extLst>
          </p:cNvPr>
          <p:cNvSpPr txBox="1"/>
          <p:nvPr/>
        </p:nvSpPr>
        <p:spPr>
          <a:xfrm>
            <a:off x="5391430" y="5114541"/>
            <a:ext cx="1101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HRGA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8A24F-AA4E-51D9-D7C8-522518405829}"/>
              </a:ext>
            </a:extLst>
          </p:cNvPr>
          <p:cNvSpPr txBox="1"/>
          <p:nvPr/>
        </p:nvSpPr>
        <p:spPr>
          <a:xfrm>
            <a:off x="5207052" y="5375704"/>
            <a:ext cx="1492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Ms. </a:t>
            </a:r>
            <a:r>
              <a:rPr lang="en-US" sz="1200" dirty="0" err="1"/>
              <a:t>Elizaebeth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Mr. Faisal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Mr. Irfan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Mr. </a:t>
            </a:r>
            <a:r>
              <a:rPr lang="en-US" sz="1200" dirty="0" err="1"/>
              <a:t>Mulyanto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Mr. </a:t>
            </a:r>
            <a:r>
              <a:rPr lang="en-US" sz="1200" dirty="0" err="1"/>
              <a:t>Syafrudin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977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948" y="1700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32660" y="2113145"/>
            <a:ext cx="5782210" cy="4084587"/>
            <a:chOff x="0" y="-57150"/>
            <a:chExt cx="2054096" cy="1947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096" cy="1889911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7561" y="2029072"/>
            <a:ext cx="3577818" cy="388178"/>
            <a:chOff x="0" y="-57150"/>
            <a:chExt cx="1413459" cy="306490"/>
          </a:xfrm>
        </p:grpSpPr>
        <p:sp>
          <p:nvSpPr>
            <p:cNvPr id="13" name="Freeform 13"/>
            <p:cNvSpPr/>
            <p:nvPr/>
          </p:nvSpPr>
          <p:spPr>
            <a:xfrm>
              <a:off x="0" y="50150"/>
              <a:ext cx="1413459" cy="161375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853" y="2022158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CURRENT CONDITION</a:t>
            </a: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142879B-12BD-4A94-B14D-67587C2D40DE}"/>
              </a:ext>
            </a:extLst>
          </p:cNvPr>
          <p:cNvGrpSpPr/>
          <p:nvPr/>
        </p:nvGrpSpPr>
        <p:grpSpPr>
          <a:xfrm>
            <a:off x="-3649656" y="6442786"/>
            <a:ext cx="19491312" cy="649527"/>
            <a:chOff x="0" y="0"/>
            <a:chExt cx="5133514" cy="293863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93E3062-59A5-44C1-8E53-25C38CF70368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BBEF4FE3-61B8-4761-8CD3-4C26CEAC7E5D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9CFEC7-B5A4-478B-AAD7-12F133814D54}"/>
              </a:ext>
            </a:extLst>
          </p:cNvPr>
          <p:cNvGrpSpPr/>
          <p:nvPr/>
        </p:nvGrpSpPr>
        <p:grpSpPr>
          <a:xfrm>
            <a:off x="633240" y="1407619"/>
            <a:ext cx="2570635" cy="692174"/>
            <a:chOff x="265914" y="1854412"/>
            <a:chExt cx="2570635" cy="69217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ECAB480-E204-499F-9CDF-26E99E50635E}"/>
                </a:ext>
              </a:extLst>
            </p:cNvPr>
            <p:cNvSpPr/>
            <p:nvPr/>
          </p:nvSpPr>
          <p:spPr>
            <a:xfrm>
              <a:off x="265914" y="1934288"/>
              <a:ext cx="2509284" cy="52942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Bagan alur: Konektor 23">
              <a:extLst>
                <a:ext uri="{FF2B5EF4-FFF2-40B4-BE49-F238E27FC236}">
                  <a16:creationId xmlns:a16="http://schemas.microsoft.com/office/drawing/2014/main" id="{253A4C8B-FCA8-45F1-AF37-BC0E8F5FA2AE}"/>
                </a:ext>
              </a:extLst>
            </p:cNvPr>
            <p:cNvSpPr/>
            <p:nvPr/>
          </p:nvSpPr>
          <p:spPr>
            <a:xfrm>
              <a:off x="393424" y="1854412"/>
              <a:ext cx="716863" cy="692174"/>
            </a:xfrm>
            <a:prstGeom prst="flowChartConnector">
              <a:avLst/>
            </a:prstGeom>
            <a:solidFill>
              <a:srgbClr val="F4F2DE"/>
            </a:solidFill>
            <a:ln>
              <a:solidFill>
                <a:srgbClr val="2038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3DED06-D55A-47D3-A2BF-0A4FD88DD831}"/>
                </a:ext>
              </a:extLst>
            </p:cNvPr>
            <p:cNvSpPr txBox="1"/>
            <p:nvPr/>
          </p:nvSpPr>
          <p:spPr>
            <a:xfrm>
              <a:off x="1612720" y="1970327"/>
              <a:ext cx="122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</a:rPr>
                <a:t>Digitalize System at HRGA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49FD1-D0CA-4EA5-B6FF-890B4D2863CF}"/>
                </a:ext>
              </a:extLst>
            </p:cNvPr>
            <p:cNvSpPr txBox="1"/>
            <p:nvPr/>
          </p:nvSpPr>
          <p:spPr>
            <a:xfrm>
              <a:off x="1092592" y="2013160"/>
              <a:ext cx="131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100</a:t>
              </a:r>
              <a:r>
                <a:rPr lang="en-US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37" name="TextBox 45">
              <a:extLst>
                <a:ext uri="{FF2B5EF4-FFF2-40B4-BE49-F238E27FC236}">
                  <a16:creationId xmlns:a16="http://schemas.microsoft.com/office/drawing/2014/main" id="{BC334FE6-EC13-4094-894A-571F4E20B7E6}"/>
                </a:ext>
              </a:extLst>
            </p:cNvPr>
            <p:cNvSpPr txBox="1"/>
            <p:nvPr/>
          </p:nvSpPr>
          <p:spPr>
            <a:xfrm>
              <a:off x="343647" y="2038835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  <a:endParaRPr lang="en-US" sz="12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80297A-71E7-4C43-8E89-254BE5ABD8CC}"/>
              </a:ext>
            </a:extLst>
          </p:cNvPr>
          <p:cNvGrpSpPr/>
          <p:nvPr/>
        </p:nvGrpSpPr>
        <p:grpSpPr>
          <a:xfrm>
            <a:off x="633240" y="706291"/>
            <a:ext cx="2557598" cy="692174"/>
            <a:chOff x="265914" y="1117065"/>
            <a:chExt cx="2557598" cy="69217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7A49A59-D982-4069-80D7-463FE8EA4C61}"/>
                </a:ext>
              </a:extLst>
            </p:cNvPr>
            <p:cNvSpPr/>
            <p:nvPr/>
          </p:nvSpPr>
          <p:spPr>
            <a:xfrm>
              <a:off x="265914" y="1196941"/>
              <a:ext cx="2509284" cy="52942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Bagan alur: Konektor 23">
              <a:extLst>
                <a:ext uri="{FF2B5EF4-FFF2-40B4-BE49-F238E27FC236}">
                  <a16:creationId xmlns:a16="http://schemas.microsoft.com/office/drawing/2014/main" id="{8C00F6C7-0533-496B-A34C-A569321C42C4}"/>
                </a:ext>
              </a:extLst>
            </p:cNvPr>
            <p:cNvSpPr/>
            <p:nvPr/>
          </p:nvSpPr>
          <p:spPr>
            <a:xfrm>
              <a:off x="393424" y="1117065"/>
              <a:ext cx="716863" cy="692174"/>
            </a:xfrm>
            <a:prstGeom prst="flowChartConnector">
              <a:avLst/>
            </a:prstGeom>
            <a:solidFill>
              <a:srgbClr val="F4F2DE"/>
            </a:solidFill>
            <a:ln>
              <a:solidFill>
                <a:srgbClr val="2038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341643-2A8A-4AC0-9022-C15336BB949B}"/>
                </a:ext>
              </a:extLst>
            </p:cNvPr>
            <p:cNvSpPr txBox="1"/>
            <p:nvPr/>
          </p:nvSpPr>
          <p:spPr>
            <a:xfrm>
              <a:off x="1179761" y="1221405"/>
              <a:ext cx="1643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</a:rPr>
                <a:t>Efficiency Operation with Digital System</a:t>
              </a:r>
            </a:p>
          </p:txBody>
        </p:sp>
        <p:pic>
          <p:nvPicPr>
            <p:cNvPr id="42" name="Graphic 41" descr="Brain in head with solid fill">
              <a:extLst>
                <a:ext uri="{FF2B5EF4-FFF2-40B4-BE49-F238E27FC236}">
                  <a16:creationId xmlns:a16="http://schemas.microsoft.com/office/drawing/2014/main" id="{A238B2C8-F8DF-4628-A58F-4B9A3A67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4762" y="1136562"/>
              <a:ext cx="362370" cy="362370"/>
            </a:xfrm>
            <a:prstGeom prst="rect">
              <a:avLst/>
            </a:prstGeom>
          </p:spPr>
        </p:pic>
        <p:sp>
          <p:nvSpPr>
            <p:cNvPr id="43" name="TextBox 45">
              <a:extLst>
                <a:ext uri="{FF2B5EF4-FFF2-40B4-BE49-F238E27FC236}">
                  <a16:creationId xmlns:a16="http://schemas.microsoft.com/office/drawing/2014/main" id="{1987979A-BC72-4EDE-8D91-7A2BB4C52C02}"/>
                </a:ext>
              </a:extLst>
            </p:cNvPr>
            <p:cNvSpPr txBox="1"/>
            <p:nvPr/>
          </p:nvSpPr>
          <p:spPr>
            <a:xfrm>
              <a:off x="414493" y="1420383"/>
              <a:ext cx="679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WAY OF</a:t>
              </a:r>
            </a:p>
            <a:p>
              <a:r>
                <a:rPr lang="en-US" sz="8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THINKING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EA9D16-4A33-4E7C-8E4F-8ABDDD4745CB}"/>
              </a:ext>
            </a:extLst>
          </p:cNvPr>
          <p:cNvGrpSpPr/>
          <p:nvPr/>
        </p:nvGrpSpPr>
        <p:grpSpPr>
          <a:xfrm>
            <a:off x="3143263" y="674471"/>
            <a:ext cx="2805097" cy="1388103"/>
            <a:chOff x="2841342" y="1091541"/>
            <a:chExt cx="2434223" cy="138810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2EB818D-5FE1-43BA-BD87-D7085A97DEF3}"/>
                </a:ext>
              </a:extLst>
            </p:cNvPr>
            <p:cNvSpPr/>
            <p:nvPr/>
          </p:nvSpPr>
          <p:spPr>
            <a:xfrm>
              <a:off x="2945467" y="1189740"/>
              <a:ext cx="2330098" cy="128990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Bagan alur: Konektor 23">
              <a:extLst>
                <a:ext uri="{FF2B5EF4-FFF2-40B4-BE49-F238E27FC236}">
                  <a16:creationId xmlns:a16="http://schemas.microsoft.com/office/drawing/2014/main" id="{7AF40C6A-E1CE-4C5B-8C2F-F7791EC83646}"/>
                </a:ext>
              </a:extLst>
            </p:cNvPr>
            <p:cNvSpPr/>
            <p:nvPr/>
          </p:nvSpPr>
          <p:spPr>
            <a:xfrm>
              <a:off x="3144027" y="1091541"/>
              <a:ext cx="716863" cy="692174"/>
            </a:xfrm>
            <a:prstGeom prst="flowChartConnector">
              <a:avLst/>
            </a:prstGeom>
            <a:solidFill>
              <a:srgbClr val="F4F2DE"/>
            </a:solidFill>
            <a:ln>
              <a:solidFill>
                <a:srgbClr val="2038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406043-8D4F-469F-9AEC-ABE35873CB7D}"/>
                </a:ext>
              </a:extLst>
            </p:cNvPr>
            <p:cNvSpPr txBox="1"/>
            <p:nvPr/>
          </p:nvSpPr>
          <p:spPr>
            <a:xfrm>
              <a:off x="3204238" y="1812985"/>
              <a:ext cx="584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Digital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D393AE-3B4D-48BC-9AC9-3B17C763116B}"/>
                </a:ext>
              </a:extLst>
            </p:cNvPr>
            <p:cNvSpPr txBox="1"/>
            <p:nvPr/>
          </p:nvSpPr>
          <p:spPr>
            <a:xfrm>
              <a:off x="2841342" y="1990708"/>
              <a:ext cx="1291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One Stop</a:t>
              </a:r>
            </a:p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49" name="TextBox 45">
              <a:extLst>
                <a:ext uri="{FF2B5EF4-FFF2-40B4-BE49-F238E27FC236}">
                  <a16:creationId xmlns:a16="http://schemas.microsoft.com/office/drawing/2014/main" id="{1F815C5E-86CB-4E3E-9550-D44B7399D901}"/>
                </a:ext>
              </a:extLst>
            </p:cNvPr>
            <p:cNvSpPr txBox="1"/>
            <p:nvPr/>
          </p:nvSpPr>
          <p:spPr>
            <a:xfrm>
              <a:off x="3213340" y="1275113"/>
              <a:ext cx="663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SHS?</a:t>
              </a:r>
              <a:endParaRPr lang="en-US" sz="12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B53141A-30ED-468E-AB73-B9D805B65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477" y="858043"/>
            <a:ext cx="1447592" cy="1101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9">
            <a:extLst>
              <a:ext uri="{FF2B5EF4-FFF2-40B4-BE49-F238E27FC236}">
                <a16:creationId xmlns:a16="http://schemas.microsoft.com/office/drawing/2014/main" id="{44793892-63F2-4E95-B684-DCC4F225E696}"/>
              </a:ext>
            </a:extLst>
          </p:cNvPr>
          <p:cNvGrpSpPr/>
          <p:nvPr/>
        </p:nvGrpSpPr>
        <p:grpSpPr>
          <a:xfrm>
            <a:off x="6202989" y="3616775"/>
            <a:ext cx="5822859" cy="3346576"/>
            <a:chOff x="0" y="-57150"/>
            <a:chExt cx="2054096" cy="1205535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6590BBD1-E5D4-4B7A-939D-53756F7E56FD}"/>
                </a:ext>
              </a:extLst>
            </p:cNvPr>
            <p:cNvSpPr/>
            <p:nvPr/>
          </p:nvSpPr>
          <p:spPr>
            <a:xfrm>
              <a:off x="0" y="-25576"/>
              <a:ext cx="2053413" cy="963616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E0319DFB-54CA-4301-AC14-14808FD93B07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5" name="Group 12">
            <a:extLst>
              <a:ext uri="{FF2B5EF4-FFF2-40B4-BE49-F238E27FC236}">
                <a16:creationId xmlns:a16="http://schemas.microsoft.com/office/drawing/2014/main" id="{890E6845-AE3C-418E-B175-BA6B8680E385}"/>
              </a:ext>
            </a:extLst>
          </p:cNvPr>
          <p:cNvGrpSpPr/>
          <p:nvPr/>
        </p:nvGrpSpPr>
        <p:grpSpPr>
          <a:xfrm>
            <a:off x="7370202" y="3556832"/>
            <a:ext cx="3577818" cy="297394"/>
            <a:chOff x="0" y="-57150"/>
            <a:chExt cx="1413459" cy="306490"/>
          </a:xfrm>
        </p:grpSpPr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2D89E8F5-0792-4616-989A-5A3E8AEDB9DF}"/>
                </a:ext>
              </a:extLst>
            </p:cNvPr>
            <p:cNvSpPr/>
            <p:nvPr/>
          </p:nvSpPr>
          <p:spPr>
            <a:xfrm>
              <a:off x="0" y="0"/>
              <a:ext cx="1413459" cy="190022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TextBox 14">
              <a:extLst>
                <a:ext uri="{FF2B5EF4-FFF2-40B4-BE49-F238E27FC236}">
                  <a16:creationId xmlns:a16="http://schemas.microsoft.com/office/drawing/2014/main" id="{CA05FB40-76B8-4F97-AF73-057A29CCDB58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8" name="TextBox 24">
            <a:extLst>
              <a:ext uri="{FF2B5EF4-FFF2-40B4-BE49-F238E27FC236}">
                <a16:creationId xmlns:a16="http://schemas.microsoft.com/office/drawing/2014/main" id="{F4129572-B5A6-448C-B9D5-425157959F25}"/>
              </a:ext>
            </a:extLst>
          </p:cNvPr>
          <p:cNvSpPr txBox="1"/>
          <p:nvPr/>
        </p:nvSpPr>
        <p:spPr>
          <a:xfrm>
            <a:off x="7320494" y="3454260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ACTIVITY</a:t>
            </a:r>
            <a:endParaRPr lang="en-US" sz="16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76" name="TextBox 24">
            <a:extLst>
              <a:ext uri="{FF2B5EF4-FFF2-40B4-BE49-F238E27FC236}">
                <a16:creationId xmlns:a16="http://schemas.microsoft.com/office/drawing/2014/main" id="{3FBA27E7-EB2D-4E8D-971F-D56FC6DDFC08}"/>
              </a:ext>
            </a:extLst>
          </p:cNvPr>
          <p:cNvSpPr txBox="1"/>
          <p:nvPr/>
        </p:nvSpPr>
        <p:spPr>
          <a:xfrm>
            <a:off x="7318891" y="570966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TARGET</a:t>
            </a:r>
            <a:endParaRPr lang="en-US" sz="1600" dirty="0">
              <a:solidFill>
                <a:srgbClr val="FFFFFF"/>
              </a:solidFill>
              <a:latin typeface="Poppins Bold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D4CF5C8-F872-4BBD-86C1-C773ABF79446}"/>
              </a:ext>
            </a:extLst>
          </p:cNvPr>
          <p:cNvGrpSpPr/>
          <p:nvPr/>
        </p:nvGrpSpPr>
        <p:grpSpPr>
          <a:xfrm>
            <a:off x="6266240" y="3909874"/>
            <a:ext cx="5838243" cy="769441"/>
            <a:chOff x="7330292" y="2379558"/>
            <a:chExt cx="5766458" cy="76944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905C023-7086-4784-AE37-0C2192D0D2FE}"/>
                </a:ext>
              </a:extLst>
            </p:cNvPr>
            <p:cNvSpPr txBox="1"/>
            <p:nvPr/>
          </p:nvSpPr>
          <p:spPr>
            <a:xfrm>
              <a:off x="7330292" y="2379558"/>
              <a:ext cx="2250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Create</a:t>
              </a:r>
              <a:r>
                <a:rPr lang="en-US" sz="1400" b="1" dirty="0"/>
                <a:t> :</a:t>
              </a:r>
            </a:p>
            <a:p>
              <a:pPr marL="182880" indent="-182880">
                <a:buFont typeface="+mj-lt"/>
                <a:buAutoNum type="arabicPeriod"/>
              </a:pPr>
              <a:r>
                <a:rPr lang="en-US" sz="1400" dirty="0"/>
                <a:t>E-Vehicle Lending</a:t>
              </a:r>
            </a:p>
            <a:p>
              <a:pPr marL="182880" indent="-182880">
                <a:buFont typeface="+mj-lt"/>
                <a:buAutoNum type="arabicPeriod"/>
              </a:pPr>
              <a:r>
                <a:rPr lang="en-US" sz="1400" dirty="0"/>
                <a:t>E-Change 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1B1B89-6BAF-4A99-86FC-2C379E65CE8A}"/>
                </a:ext>
              </a:extLst>
            </p:cNvPr>
            <p:cNvSpPr txBox="1"/>
            <p:nvPr/>
          </p:nvSpPr>
          <p:spPr>
            <a:xfrm>
              <a:off x="8957645" y="2577820"/>
              <a:ext cx="2250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 startAt="3"/>
              </a:pPr>
              <a:r>
                <a:rPr lang="en-US" sz="1400" dirty="0"/>
                <a:t>E-Document Request</a:t>
              </a:r>
            </a:p>
            <a:p>
              <a:pPr marL="228600" indent="-228600">
                <a:buFont typeface="+mj-lt"/>
                <a:buAutoNum type="arabicPeriod" startAt="3"/>
              </a:pPr>
              <a:r>
                <a:rPr lang="en-US" sz="1400" dirty="0"/>
                <a:t>E-Employee Absence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AF4F1F3-54C4-4633-873A-796B651CDDF3}"/>
                </a:ext>
              </a:extLst>
            </p:cNvPr>
            <p:cNvSpPr txBox="1"/>
            <p:nvPr/>
          </p:nvSpPr>
          <p:spPr>
            <a:xfrm>
              <a:off x="10846462" y="2584517"/>
              <a:ext cx="2250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 startAt="5"/>
              </a:pPr>
              <a:r>
                <a:rPr lang="en-US" sz="1400" dirty="0"/>
                <a:t>E-Holiday Work Request</a:t>
              </a:r>
            </a:p>
            <a:p>
              <a:pPr marL="228600" indent="-228600">
                <a:buFont typeface="+mj-lt"/>
                <a:buAutoNum type="arabicPeriod" startAt="5"/>
              </a:pPr>
              <a:r>
                <a:rPr lang="en-US" sz="1400" dirty="0"/>
                <a:t>E-ID Card Replacement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0A6A349-5ECB-4FED-82C7-396551D8FF74}"/>
              </a:ext>
            </a:extLst>
          </p:cNvPr>
          <p:cNvSpPr txBox="1"/>
          <p:nvPr/>
        </p:nvSpPr>
        <p:spPr>
          <a:xfrm>
            <a:off x="6264884" y="4633006"/>
            <a:ext cx="4787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Improve :	</a:t>
            </a:r>
            <a:r>
              <a:rPr lang="en-US" sz="1400" dirty="0"/>
              <a:t>7.  E-Mutation	8.  E-Access</a:t>
            </a:r>
            <a:endParaRPr lang="en-US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BA15DE-83DF-4659-8077-7E4276FE5124}"/>
              </a:ext>
            </a:extLst>
          </p:cNvPr>
          <p:cNvSpPr txBox="1"/>
          <p:nvPr/>
        </p:nvSpPr>
        <p:spPr>
          <a:xfrm>
            <a:off x="7735778" y="5183480"/>
            <a:ext cx="144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Documentation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2162279" y="6489889"/>
            <a:ext cx="786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0000CC"/>
                </a:solidFill>
              </a:rPr>
              <a:t>DIGITIZING SYSTEM TO IMPROVE EFFICIENCY IN AN EASY, FAST, AND CHEAP WAY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E7FF9-8398-4FDE-82D4-1269D9CFD3D6}"/>
              </a:ext>
            </a:extLst>
          </p:cNvPr>
          <p:cNvSpPr txBox="1"/>
          <p:nvPr/>
        </p:nvSpPr>
        <p:spPr>
          <a:xfrm>
            <a:off x="1731641" y="83783"/>
            <a:ext cx="8728718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HRGA EFFICIENCY BY SMART SYSTEM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0BF742-F1F8-4D40-A35D-4D388822103B}"/>
              </a:ext>
            </a:extLst>
          </p:cNvPr>
          <p:cNvGrpSpPr/>
          <p:nvPr/>
        </p:nvGrpSpPr>
        <p:grpSpPr>
          <a:xfrm>
            <a:off x="6396040" y="5822884"/>
            <a:ext cx="5435151" cy="508484"/>
            <a:chOff x="6382036" y="5722040"/>
            <a:chExt cx="5435151" cy="50848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FD6CDD-F24E-41CB-A566-A3C96EC89D46}"/>
                </a:ext>
              </a:extLst>
            </p:cNvPr>
            <p:cNvSpPr txBox="1"/>
            <p:nvPr/>
          </p:nvSpPr>
          <p:spPr>
            <a:xfrm>
              <a:off x="6533793" y="5722041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14 Aug – 24 Aug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30935E-95A9-4B3D-93B1-2A4654886120}"/>
                </a:ext>
              </a:extLst>
            </p:cNvPr>
            <p:cNvSpPr txBox="1"/>
            <p:nvPr/>
          </p:nvSpPr>
          <p:spPr>
            <a:xfrm>
              <a:off x="7552535" y="5725547"/>
              <a:ext cx="9831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24 Aug – 24 Sept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DA6A32-31E7-4137-9FA7-30024370545B}"/>
                </a:ext>
              </a:extLst>
            </p:cNvPr>
            <p:cNvSpPr txBox="1"/>
            <p:nvPr/>
          </p:nvSpPr>
          <p:spPr>
            <a:xfrm>
              <a:off x="8644234" y="5722041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25 Sept – 13 Oct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0095808-CD76-42BF-8C8A-A12F11D58AB7}"/>
                </a:ext>
              </a:extLst>
            </p:cNvPr>
            <p:cNvSpPr txBox="1"/>
            <p:nvPr/>
          </p:nvSpPr>
          <p:spPr>
            <a:xfrm>
              <a:off x="10769234" y="5722040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25 Oct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CF86A2-0B4B-4E8B-8C4E-C71DF2905D3C}"/>
                </a:ext>
              </a:extLst>
            </p:cNvPr>
            <p:cNvSpPr txBox="1"/>
            <p:nvPr/>
          </p:nvSpPr>
          <p:spPr>
            <a:xfrm>
              <a:off x="9591906" y="5731047"/>
              <a:ext cx="9831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6, 19, .. Oct </a:t>
              </a:r>
            </a:p>
          </p:txBody>
        </p:sp>
        <p:sp>
          <p:nvSpPr>
            <p:cNvPr id="111" name="Arrow: Chevron 110">
              <a:extLst>
                <a:ext uri="{FF2B5EF4-FFF2-40B4-BE49-F238E27FC236}">
                  <a16:creationId xmlns:a16="http://schemas.microsoft.com/office/drawing/2014/main" id="{7A9E7819-B5B3-4316-B6F9-7407BC80A10B}"/>
                </a:ext>
              </a:extLst>
            </p:cNvPr>
            <p:cNvSpPr/>
            <p:nvPr/>
          </p:nvSpPr>
          <p:spPr>
            <a:xfrm>
              <a:off x="6382036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CONCEPT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2" name="Arrow: Chevron 111">
              <a:extLst>
                <a:ext uri="{FF2B5EF4-FFF2-40B4-BE49-F238E27FC236}">
                  <a16:creationId xmlns:a16="http://schemas.microsoft.com/office/drawing/2014/main" id="{5257E4EB-500B-4CF5-A064-F94ABAB7FF78}"/>
                </a:ext>
              </a:extLst>
            </p:cNvPr>
            <p:cNvSpPr/>
            <p:nvPr/>
          </p:nvSpPr>
          <p:spPr>
            <a:xfrm>
              <a:off x="7446163" y="5916254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113" name="Arrow: Chevron 112">
              <a:extLst>
                <a:ext uri="{FF2B5EF4-FFF2-40B4-BE49-F238E27FC236}">
                  <a16:creationId xmlns:a16="http://schemas.microsoft.com/office/drawing/2014/main" id="{37F5CABE-AE8B-490F-B334-01348A965AC6}"/>
                </a:ext>
              </a:extLst>
            </p:cNvPr>
            <p:cNvSpPr/>
            <p:nvPr/>
          </p:nvSpPr>
          <p:spPr>
            <a:xfrm>
              <a:off x="8514875" y="591556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USER ACCEPTED TEST</a:t>
              </a:r>
            </a:p>
          </p:txBody>
        </p:sp>
        <p:sp>
          <p:nvSpPr>
            <p:cNvPr id="114" name="Arrow: Chevron 113">
              <a:extLst>
                <a:ext uri="{FF2B5EF4-FFF2-40B4-BE49-F238E27FC236}">
                  <a16:creationId xmlns:a16="http://schemas.microsoft.com/office/drawing/2014/main" id="{8B7F9C0E-4C5D-4484-A9AB-58BBFA5986CA}"/>
                </a:ext>
              </a:extLst>
            </p:cNvPr>
            <p:cNvSpPr/>
            <p:nvPr/>
          </p:nvSpPr>
          <p:spPr>
            <a:xfrm>
              <a:off x="9576363" y="5915231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DEPARTMENT HEAD REVIEW</a:t>
              </a:r>
            </a:p>
          </p:txBody>
        </p:sp>
        <p:sp>
          <p:nvSpPr>
            <p:cNvPr id="115" name="Arrow: Chevron 114">
              <a:extLst>
                <a:ext uri="{FF2B5EF4-FFF2-40B4-BE49-F238E27FC236}">
                  <a16:creationId xmlns:a16="http://schemas.microsoft.com/office/drawing/2014/main" id="{337E58F6-7573-498B-BAEE-440FDA9DBB37}"/>
                </a:ext>
              </a:extLst>
            </p:cNvPr>
            <p:cNvSpPr/>
            <p:nvPr/>
          </p:nvSpPr>
          <p:spPr>
            <a:xfrm>
              <a:off x="10639859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PRESENTATION</a:t>
              </a:r>
            </a:p>
          </p:txBody>
        </p:sp>
      </p:grpSp>
      <p:sp>
        <p:nvSpPr>
          <p:cNvPr id="119" name="TextBox 97">
            <a:extLst>
              <a:ext uri="{FF2B5EF4-FFF2-40B4-BE49-F238E27FC236}">
                <a16:creationId xmlns:a16="http://schemas.microsoft.com/office/drawing/2014/main" id="{0632C384-5F61-F8A1-5BE9-E88410EA8B4A}"/>
              </a:ext>
            </a:extLst>
          </p:cNvPr>
          <p:cNvSpPr txBox="1"/>
          <p:nvPr/>
        </p:nvSpPr>
        <p:spPr>
          <a:xfrm>
            <a:off x="11257887" y="6528107"/>
            <a:ext cx="67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C5709"/>
                </a:solidFill>
              </a:rPr>
              <a:t>1/4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82545E4-9537-D9F0-9A5D-926E5440E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8400" y="5112323"/>
            <a:ext cx="1663437" cy="6679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4CAE838F-D7C9-7F2E-BCA8-FDED14010CCE}"/>
              </a:ext>
            </a:extLst>
          </p:cNvPr>
          <p:cNvSpPr/>
          <p:nvPr/>
        </p:nvSpPr>
        <p:spPr>
          <a:xfrm>
            <a:off x="6264549" y="3924254"/>
            <a:ext cx="5679557" cy="1007049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10">
            <a:extLst>
              <a:ext uri="{FF2B5EF4-FFF2-40B4-BE49-F238E27FC236}">
                <a16:creationId xmlns:a16="http://schemas.microsoft.com/office/drawing/2014/main" id="{D729444F-F0D6-4BBB-7703-6E702AF19C05}"/>
              </a:ext>
            </a:extLst>
          </p:cNvPr>
          <p:cNvSpPr/>
          <p:nvPr/>
        </p:nvSpPr>
        <p:spPr>
          <a:xfrm>
            <a:off x="6192405" y="742836"/>
            <a:ext cx="5824276" cy="1358321"/>
          </a:xfrm>
          <a:custGeom>
            <a:avLst/>
            <a:gdLst/>
            <a:ahLst/>
            <a:cxnLst/>
            <a:rect l="l" t="t" r="r" b="b"/>
            <a:pathLst>
              <a:path w="2054096" h="1148385">
                <a:moveTo>
                  <a:pt x="24817" y="0"/>
                </a:moveTo>
                <a:lnTo>
                  <a:pt x="2029279" y="0"/>
                </a:lnTo>
                <a:cubicBezTo>
                  <a:pt x="2042985" y="0"/>
                  <a:pt x="2054096" y="11111"/>
                  <a:pt x="2054096" y="24817"/>
                </a:cubicBezTo>
                <a:lnTo>
                  <a:pt x="2054096" y="1123569"/>
                </a:lnTo>
                <a:cubicBezTo>
                  <a:pt x="2054096" y="1137275"/>
                  <a:pt x="2042985" y="1148385"/>
                  <a:pt x="2029279" y="1148385"/>
                </a:cubicBezTo>
                <a:lnTo>
                  <a:pt x="24817" y="1148385"/>
                </a:lnTo>
                <a:cubicBezTo>
                  <a:pt x="11111" y="1148385"/>
                  <a:pt x="0" y="1137275"/>
                  <a:pt x="0" y="1123569"/>
                </a:cubicBezTo>
                <a:lnTo>
                  <a:pt x="0" y="24817"/>
                </a:lnTo>
                <a:cubicBezTo>
                  <a:pt x="0" y="11111"/>
                  <a:pt x="11111" y="0"/>
                  <a:pt x="2481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00CC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31C9E36E-3DD6-A36E-FAA3-835FCC6EC648}"/>
              </a:ext>
            </a:extLst>
          </p:cNvPr>
          <p:cNvSpPr txBox="1"/>
          <p:nvPr/>
        </p:nvSpPr>
        <p:spPr>
          <a:xfrm>
            <a:off x="6302235" y="636275"/>
            <a:ext cx="5692614" cy="305151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53A1E224-8021-983B-513B-0CD4BE1A0701}"/>
              </a:ext>
            </a:extLst>
          </p:cNvPr>
          <p:cNvGrpSpPr/>
          <p:nvPr/>
        </p:nvGrpSpPr>
        <p:grpSpPr>
          <a:xfrm>
            <a:off x="7213080" y="540889"/>
            <a:ext cx="3917187" cy="388178"/>
            <a:chOff x="0" y="-57150"/>
            <a:chExt cx="1413459" cy="306490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6DC9B32-1482-9B18-ECFE-084DAE69C57F}"/>
                </a:ext>
              </a:extLst>
            </p:cNvPr>
            <p:cNvSpPr/>
            <p:nvPr/>
          </p:nvSpPr>
          <p:spPr>
            <a:xfrm>
              <a:off x="0" y="66806"/>
              <a:ext cx="1413459" cy="145821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C86403D3-2C4C-3E9E-4342-81F2E110FCC0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4">
            <a:extLst>
              <a:ext uri="{FF2B5EF4-FFF2-40B4-BE49-F238E27FC236}">
                <a16:creationId xmlns:a16="http://schemas.microsoft.com/office/drawing/2014/main" id="{174D23F9-2EDD-7BC2-C5F8-12F00E398952}"/>
              </a:ext>
            </a:extLst>
          </p:cNvPr>
          <p:cNvSpPr txBox="1"/>
          <p:nvPr/>
        </p:nvSpPr>
        <p:spPr>
          <a:xfrm>
            <a:off x="7158657" y="541122"/>
            <a:ext cx="3971609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PURPOSE</a:t>
            </a:r>
            <a:endParaRPr lang="en-US" sz="16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AD2CE1B-218B-0468-DA8E-5821A4A0DF79}"/>
              </a:ext>
            </a:extLst>
          </p:cNvPr>
          <p:cNvSpPr txBox="1"/>
          <p:nvPr/>
        </p:nvSpPr>
        <p:spPr>
          <a:xfrm>
            <a:off x="6302233" y="827199"/>
            <a:ext cx="5601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600" b="1" dirty="0">
                <a:solidFill>
                  <a:srgbClr val="0000CC"/>
                </a:solidFill>
              </a:rPr>
              <a:t>Eliminate Lost Time</a:t>
            </a:r>
            <a:endParaRPr lang="en-US" sz="1400" b="1" dirty="0">
              <a:solidFill>
                <a:srgbClr val="0000CC"/>
              </a:solidFill>
            </a:endParaRP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600" b="1" dirty="0">
                <a:solidFill>
                  <a:srgbClr val="0000CC"/>
                </a:solidFill>
              </a:rPr>
              <a:t>Improve HR Efficiency</a:t>
            </a:r>
            <a:endParaRPr lang="en-US" sz="1400" b="1" dirty="0">
              <a:solidFill>
                <a:srgbClr val="0000CC"/>
              </a:solidFill>
            </a:endParaRP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600" b="1" dirty="0">
                <a:solidFill>
                  <a:srgbClr val="0000CC"/>
                </a:solidFill>
              </a:rPr>
              <a:t>Increase Accuracy Data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system that </a:t>
            </a:r>
            <a:r>
              <a:rPr lang="en-US" sz="1200" b="1" dirty="0">
                <a:solidFill>
                  <a:srgbClr val="0000CC"/>
                </a:solidFill>
              </a:rPr>
              <a:t>Low-Cost</a:t>
            </a:r>
            <a:r>
              <a:rPr lang="en-US" sz="1200" dirty="0"/>
              <a:t> Development </a:t>
            </a:r>
            <a:r>
              <a:rPr lang="en-US" sz="1600" b="1" dirty="0">
                <a:solidFill>
                  <a:srgbClr val="0000CC"/>
                </a:solidFill>
              </a:rPr>
              <a:t>without</a:t>
            </a:r>
            <a:r>
              <a:rPr lang="en-US" sz="1600" dirty="0">
                <a:solidFill>
                  <a:srgbClr val="0000CC"/>
                </a:solidFill>
              </a:rPr>
              <a:t> </a:t>
            </a:r>
            <a:r>
              <a:rPr lang="en-US" sz="1600" b="1" dirty="0">
                <a:solidFill>
                  <a:srgbClr val="0000CC"/>
                </a:solidFill>
              </a:rPr>
              <a:t>Vendor</a:t>
            </a:r>
            <a:r>
              <a:rPr lang="en-US" sz="1600" dirty="0">
                <a:solidFill>
                  <a:srgbClr val="0000CC"/>
                </a:solidFill>
              </a:rPr>
              <a:t> </a:t>
            </a:r>
            <a:r>
              <a:rPr lang="en-US" sz="1400" dirty="0"/>
              <a:t>and </a:t>
            </a:r>
            <a:r>
              <a:rPr lang="en-US" sz="1600" b="1" dirty="0">
                <a:solidFill>
                  <a:srgbClr val="0000CC"/>
                </a:solidFill>
              </a:rPr>
              <a:t>Easy to Maintain for Citizen Developer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FC69A0-F1C6-D468-50A4-535FDE2DAB56}"/>
              </a:ext>
            </a:extLst>
          </p:cNvPr>
          <p:cNvSpPr txBox="1"/>
          <p:nvPr/>
        </p:nvSpPr>
        <p:spPr>
          <a:xfrm>
            <a:off x="10850268" y="5173698"/>
            <a:ext cx="143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Visualization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5537523-E213-7E66-F9B0-1D6E7E0F9FD2}"/>
              </a:ext>
            </a:extLst>
          </p:cNvPr>
          <p:cNvSpPr/>
          <p:nvPr/>
        </p:nvSpPr>
        <p:spPr>
          <a:xfrm>
            <a:off x="6264549" y="5050998"/>
            <a:ext cx="2753763" cy="782730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45">
            <a:extLst>
              <a:ext uri="{FF2B5EF4-FFF2-40B4-BE49-F238E27FC236}">
                <a16:creationId xmlns:a16="http://schemas.microsoft.com/office/drawing/2014/main" id="{FFB0135B-3441-C235-3A74-D6E68453E3AF}"/>
              </a:ext>
            </a:extLst>
          </p:cNvPr>
          <p:cNvSpPr txBox="1"/>
          <p:nvPr/>
        </p:nvSpPr>
        <p:spPr>
          <a:xfrm>
            <a:off x="1197560" y="2123226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22CA347A-69A7-93DE-4DF0-F510DF9DCF1B}"/>
              </a:ext>
            </a:extLst>
          </p:cNvPr>
          <p:cNvSpPr txBox="1"/>
          <p:nvPr/>
        </p:nvSpPr>
        <p:spPr>
          <a:xfrm>
            <a:off x="7211826" y="645415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243E65F0-00AB-6261-865E-E528D77776D4}"/>
              </a:ext>
            </a:extLst>
          </p:cNvPr>
          <p:cNvSpPr txBox="1"/>
          <p:nvPr/>
        </p:nvSpPr>
        <p:spPr>
          <a:xfrm>
            <a:off x="7370363" y="3526670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80B296C0-FC70-F5CF-DC0D-1BF92B537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675" y="5112323"/>
            <a:ext cx="1474825" cy="668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AA1C5D5-AB03-42D8-9177-3EB15FA01979}"/>
              </a:ext>
            </a:extLst>
          </p:cNvPr>
          <p:cNvSpPr txBox="1"/>
          <p:nvPr/>
        </p:nvSpPr>
        <p:spPr>
          <a:xfrm>
            <a:off x="163624" y="4793600"/>
            <a:ext cx="5646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74320">
              <a:buFont typeface="+mj-lt"/>
              <a:buAutoNum type="arabicPeriod"/>
            </a:pPr>
            <a:r>
              <a:rPr lang="en-US" sz="1600" b="1" dirty="0">
                <a:solidFill>
                  <a:srgbClr val="0000CC"/>
                </a:solidFill>
              </a:rPr>
              <a:t>Create</a:t>
            </a:r>
            <a:r>
              <a:rPr lang="en-US" sz="1600" dirty="0"/>
              <a:t> 1 form in vendor 25 million</a:t>
            </a:r>
          </a:p>
          <a:p>
            <a:pPr marL="342900" indent="-274320">
              <a:buFont typeface="+mj-lt"/>
              <a:buAutoNum type="arabicPeriod"/>
            </a:pPr>
            <a:r>
              <a:rPr lang="en-US" sz="1600" b="1" dirty="0">
                <a:solidFill>
                  <a:srgbClr val="0000CC"/>
                </a:solidFill>
              </a:rPr>
              <a:t>Maintain</a:t>
            </a:r>
            <a:r>
              <a:rPr lang="en-US" sz="1600" dirty="0"/>
              <a:t> (N Customer Request) 2,5 million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65FBC2E-10AE-7A70-A626-FA3EA1012F05}"/>
              </a:ext>
            </a:extLst>
          </p:cNvPr>
          <p:cNvGrpSpPr/>
          <p:nvPr/>
        </p:nvGrpSpPr>
        <p:grpSpPr>
          <a:xfrm>
            <a:off x="141947" y="2784595"/>
            <a:ext cx="2903445" cy="819130"/>
            <a:chOff x="-104150" y="3347459"/>
            <a:chExt cx="2903445" cy="81913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405569E-1D66-4508-81D9-219C1A42E44A}"/>
                </a:ext>
              </a:extLst>
            </p:cNvPr>
            <p:cNvSpPr txBox="1"/>
            <p:nvPr/>
          </p:nvSpPr>
          <p:spPr>
            <a:xfrm>
              <a:off x="55777" y="3347459"/>
              <a:ext cx="1409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000CC"/>
                  </a:solidFill>
                </a:rPr>
                <a:t>Lost Time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BB1A063-F9D0-4F65-A75E-C9C2795F0636}"/>
                </a:ext>
              </a:extLst>
            </p:cNvPr>
            <p:cNvSpPr txBox="1"/>
            <p:nvPr/>
          </p:nvSpPr>
          <p:spPr>
            <a:xfrm>
              <a:off x="-104150" y="3581814"/>
              <a:ext cx="29034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182880">
                <a:buFont typeface="+mj-lt"/>
                <a:buAutoNum type="arabicPeriod"/>
              </a:pPr>
              <a:r>
                <a:rPr lang="en-US" sz="1600" dirty="0"/>
                <a:t> </a:t>
              </a:r>
              <a:r>
                <a:rPr lang="en-US" sz="1400" b="1" dirty="0">
                  <a:solidFill>
                    <a:srgbClr val="0000CC"/>
                  </a:solidFill>
                </a:rPr>
                <a:t>160</a:t>
              </a:r>
              <a:r>
                <a:rPr lang="en-US" sz="1600" dirty="0">
                  <a:solidFill>
                    <a:srgbClr val="0000CC"/>
                  </a:solidFill>
                </a:rPr>
                <a:t> </a:t>
              </a:r>
              <a:r>
                <a:rPr lang="en-US" sz="1600" b="1" dirty="0">
                  <a:solidFill>
                    <a:srgbClr val="0000CC"/>
                  </a:solidFill>
                </a:rPr>
                <a:t>minutes</a:t>
              </a:r>
              <a:r>
                <a:rPr lang="en-US" sz="1600" dirty="0">
                  <a:solidFill>
                    <a:srgbClr val="0000CC"/>
                  </a:solidFill>
                </a:rPr>
                <a:t> </a:t>
              </a:r>
              <a:r>
                <a:rPr lang="en-US" sz="1200" dirty="0"/>
                <a:t>Walk Approval</a:t>
              </a:r>
              <a:endParaRPr lang="en-US" sz="1600" dirty="0"/>
            </a:p>
            <a:p>
              <a:pPr marL="342900" indent="-182880">
                <a:buFont typeface="+mj-lt"/>
                <a:buAutoNum type="arabicPeriod"/>
              </a:pPr>
              <a:r>
                <a:rPr lang="en-US" sz="1400" dirty="0"/>
                <a:t> </a:t>
              </a:r>
              <a:r>
                <a:rPr lang="en-US" sz="1400" b="1" dirty="0">
                  <a:solidFill>
                    <a:srgbClr val="0000CC"/>
                  </a:solidFill>
                </a:rPr>
                <a:t>40</a:t>
              </a:r>
              <a:r>
                <a:rPr lang="en-US" sz="1400" dirty="0">
                  <a:solidFill>
                    <a:srgbClr val="0000CC"/>
                  </a:solidFill>
                </a:rPr>
                <a:t> </a:t>
              </a:r>
              <a:r>
                <a:rPr lang="en-US" sz="1600" b="1" dirty="0">
                  <a:solidFill>
                    <a:srgbClr val="0000CC"/>
                  </a:solidFill>
                </a:rPr>
                <a:t>minutes</a:t>
              </a:r>
              <a:r>
                <a:rPr lang="en-US" sz="1600" dirty="0">
                  <a:solidFill>
                    <a:srgbClr val="0000CC"/>
                  </a:solidFill>
                </a:rPr>
                <a:t> </a:t>
              </a:r>
              <a:r>
                <a:rPr lang="en-US" sz="1200" dirty="0"/>
                <a:t>Prepare Paper</a:t>
              </a:r>
              <a:endParaRPr lang="en-US" sz="16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BB0FF3-0EF5-2C0F-C4F1-B20B11E653D8}"/>
              </a:ext>
            </a:extLst>
          </p:cNvPr>
          <p:cNvSpPr txBox="1"/>
          <p:nvPr/>
        </p:nvSpPr>
        <p:spPr>
          <a:xfrm>
            <a:off x="556278" y="3622948"/>
            <a:ext cx="587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Some form need </a:t>
            </a:r>
            <a:r>
              <a:rPr lang="en-US" sz="1200" dirty="0">
                <a:solidFill>
                  <a:srgbClr val="0000CC"/>
                </a:solidFill>
              </a:rPr>
              <a:t>Accuracy of Data</a:t>
            </a:r>
            <a:r>
              <a:rPr lang="en-US" b="1" dirty="0">
                <a:solidFill>
                  <a:srgbClr val="0000CC"/>
                </a:solidFill>
              </a:rPr>
              <a:t> </a:t>
            </a:r>
            <a:r>
              <a:rPr lang="en-US" sz="1200" b="1" dirty="0"/>
              <a:t>to match with </a:t>
            </a:r>
            <a:r>
              <a:rPr lang="en-US" b="1" dirty="0">
                <a:solidFill>
                  <a:srgbClr val="0000CC"/>
                </a:solidFill>
              </a:rPr>
              <a:t>Payroll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44EA0-A3CD-4BED-1ACB-F4959BD794DD}"/>
              </a:ext>
            </a:extLst>
          </p:cNvPr>
          <p:cNvSpPr txBox="1"/>
          <p:nvPr/>
        </p:nvSpPr>
        <p:spPr>
          <a:xfrm>
            <a:off x="-188829" y="3897944"/>
            <a:ext cx="24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182880">
              <a:buFont typeface="+mj-lt"/>
              <a:buAutoNum type="arabicPeriod"/>
            </a:pPr>
            <a:r>
              <a:rPr lang="en-US" sz="1200" dirty="0"/>
              <a:t>Employee Absence</a:t>
            </a:r>
          </a:p>
          <a:p>
            <a:pPr marL="800100" lvl="1" indent="-182880">
              <a:buFont typeface="+mj-lt"/>
              <a:buAutoNum type="arabicPeriod"/>
            </a:pPr>
            <a:r>
              <a:rPr lang="en-US" sz="1200" dirty="0"/>
              <a:t>Change Day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A3ABB5-4010-CB33-18E8-750A88F8EF4A}"/>
              </a:ext>
            </a:extLst>
          </p:cNvPr>
          <p:cNvSpPr/>
          <p:nvPr/>
        </p:nvSpPr>
        <p:spPr>
          <a:xfrm>
            <a:off x="9124684" y="5050994"/>
            <a:ext cx="2819423" cy="782730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7" name="Group 9">
            <a:extLst>
              <a:ext uri="{FF2B5EF4-FFF2-40B4-BE49-F238E27FC236}">
                <a16:creationId xmlns:a16="http://schemas.microsoft.com/office/drawing/2014/main" id="{491EB58D-20FE-85FD-574C-F780B75A700A}"/>
              </a:ext>
            </a:extLst>
          </p:cNvPr>
          <p:cNvGrpSpPr/>
          <p:nvPr/>
        </p:nvGrpSpPr>
        <p:grpSpPr>
          <a:xfrm>
            <a:off x="6184908" y="2141103"/>
            <a:ext cx="5824462" cy="3051512"/>
            <a:chOff x="0" y="-57150"/>
            <a:chExt cx="2054096" cy="1205535"/>
          </a:xfrm>
        </p:grpSpPr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791015AD-BD5E-3E34-7741-E6959DBDFC66}"/>
                </a:ext>
              </a:extLst>
            </p:cNvPr>
            <p:cNvSpPr/>
            <p:nvPr/>
          </p:nvSpPr>
          <p:spPr>
            <a:xfrm>
              <a:off x="0" y="-32928"/>
              <a:ext cx="2054096" cy="528594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TextBox 11">
              <a:extLst>
                <a:ext uri="{FF2B5EF4-FFF2-40B4-BE49-F238E27FC236}">
                  <a16:creationId xmlns:a16="http://schemas.microsoft.com/office/drawing/2014/main" id="{40669012-E0B1-A584-885B-BE4A977BC083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1" name="Group 12">
            <a:extLst>
              <a:ext uri="{FF2B5EF4-FFF2-40B4-BE49-F238E27FC236}">
                <a16:creationId xmlns:a16="http://schemas.microsoft.com/office/drawing/2014/main" id="{071D2767-DA06-9E40-E725-C6E9724AAE37}"/>
              </a:ext>
            </a:extLst>
          </p:cNvPr>
          <p:cNvGrpSpPr/>
          <p:nvPr/>
        </p:nvGrpSpPr>
        <p:grpSpPr>
          <a:xfrm>
            <a:off x="7352121" y="2119864"/>
            <a:ext cx="3577818" cy="265047"/>
            <a:chOff x="0" y="-57150"/>
            <a:chExt cx="1413459" cy="306490"/>
          </a:xfrm>
        </p:grpSpPr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00ED8798-C218-CBC7-3C4E-56DFE30E5263}"/>
                </a:ext>
              </a:extLst>
            </p:cNvPr>
            <p:cNvSpPr/>
            <p:nvPr/>
          </p:nvSpPr>
          <p:spPr>
            <a:xfrm>
              <a:off x="0" y="-8469"/>
              <a:ext cx="1413459" cy="195535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TextBox 14">
              <a:extLst>
                <a:ext uri="{FF2B5EF4-FFF2-40B4-BE49-F238E27FC236}">
                  <a16:creationId xmlns:a16="http://schemas.microsoft.com/office/drawing/2014/main" id="{D9077ED8-9816-F452-C586-1BA9FF8ACD77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4" name="TextBox 24">
            <a:extLst>
              <a:ext uri="{FF2B5EF4-FFF2-40B4-BE49-F238E27FC236}">
                <a16:creationId xmlns:a16="http://schemas.microsoft.com/office/drawing/2014/main" id="{A41C22F9-0A0C-5DF0-495D-B24D784B81DC}"/>
              </a:ext>
            </a:extLst>
          </p:cNvPr>
          <p:cNvSpPr txBox="1"/>
          <p:nvPr/>
        </p:nvSpPr>
        <p:spPr>
          <a:xfrm>
            <a:off x="7302413" y="1989819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TARGET</a:t>
            </a:r>
            <a:endParaRPr lang="en-US" sz="16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C410DF-35AE-BAE6-B6D9-8780DF96FC89}"/>
              </a:ext>
            </a:extLst>
          </p:cNvPr>
          <p:cNvSpPr txBox="1"/>
          <p:nvPr/>
        </p:nvSpPr>
        <p:spPr>
          <a:xfrm>
            <a:off x="7417789" y="2339345"/>
            <a:ext cx="46637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+mj-lt"/>
              <a:buAutoNum type="arabicPeriod"/>
            </a:pPr>
            <a:r>
              <a:rPr lang="en-US" sz="1400" dirty="0"/>
              <a:t>Digitalize 8 form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400" b="1" dirty="0">
                <a:solidFill>
                  <a:srgbClr val="0000CC"/>
                </a:solidFill>
              </a:rPr>
              <a:t>Reduce paper 1080</a:t>
            </a:r>
            <a:r>
              <a:rPr lang="en-US" sz="1400" dirty="0"/>
              <a:t> paper &amp; saving man hour </a:t>
            </a:r>
            <a:r>
              <a:rPr lang="en-US" sz="1400" b="1" dirty="0">
                <a:solidFill>
                  <a:srgbClr val="0000CC"/>
                </a:solidFill>
              </a:rPr>
              <a:t>540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CC"/>
                </a:solidFill>
              </a:rPr>
              <a:t>minutes</a:t>
            </a:r>
            <a:r>
              <a:rPr lang="en-US" sz="1400" dirty="0"/>
              <a:t>       / month 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400" b="1" dirty="0">
                <a:solidFill>
                  <a:srgbClr val="0000CC"/>
                </a:solidFill>
              </a:rPr>
              <a:t>Easy Track </a:t>
            </a:r>
            <a:r>
              <a:rPr lang="en-US" sz="1400" dirty="0"/>
              <a:t>and Monitoring with</a:t>
            </a:r>
            <a:r>
              <a:rPr lang="en-US" sz="1400" b="1" dirty="0"/>
              <a:t> </a:t>
            </a:r>
            <a:r>
              <a:rPr lang="en-US" sz="1400" dirty="0"/>
              <a:t>Visualization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400" dirty="0"/>
              <a:t>Digitalize system that possible in </a:t>
            </a:r>
            <a:r>
              <a:rPr lang="en-US" b="1" dirty="0">
                <a:solidFill>
                  <a:srgbClr val="0000CC"/>
                </a:solidFill>
              </a:rPr>
              <a:t>Power Platform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0168CDB-A1EF-3952-7DD1-90AA7305B0C7}"/>
              </a:ext>
            </a:extLst>
          </p:cNvPr>
          <p:cNvGrpSpPr/>
          <p:nvPr/>
        </p:nvGrpSpPr>
        <p:grpSpPr>
          <a:xfrm>
            <a:off x="6301762" y="2396187"/>
            <a:ext cx="1111281" cy="991486"/>
            <a:chOff x="6340008" y="2574359"/>
            <a:chExt cx="1111281" cy="991486"/>
          </a:xfrm>
        </p:grpSpPr>
        <p:grpSp>
          <p:nvGrpSpPr>
            <p:cNvPr id="87" name="Group 3">
              <a:extLst>
                <a:ext uri="{FF2B5EF4-FFF2-40B4-BE49-F238E27FC236}">
                  <a16:creationId xmlns:a16="http://schemas.microsoft.com/office/drawing/2014/main" id="{8AD8B2B8-83D6-19D7-9B8E-7D36A5E633E0}"/>
                </a:ext>
              </a:extLst>
            </p:cNvPr>
            <p:cNvGrpSpPr/>
            <p:nvPr/>
          </p:nvGrpSpPr>
          <p:grpSpPr>
            <a:xfrm>
              <a:off x="6340008" y="2574359"/>
              <a:ext cx="1111281" cy="991486"/>
              <a:chOff x="0" y="0"/>
              <a:chExt cx="812800" cy="812800"/>
            </a:xfrm>
          </p:grpSpPr>
          <p:sp>
            <p:nvSpPr>
              <p:cNvPr id="89" name="Freeform 4">
                <a:extLst>
                  <a:ext uri="{FF2B5EF4-FFF2-40B4-BE49-F238E27FC236}">
                    <a16:creationId xmlns:a16="http://schemas.microsoft.com/office/drawing/2014/main" id="{E246EB83-86E4-FFBD-F938-0E2CD08E4EA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3D6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Box 5">
                <a:extLst>
                  <a:ext uri="{FF2B5EF4-FFF2-40B4-BE49-F238E27FC236}">
                    <a16:creationId xmlns:a16="http://schemas.microsoft.com/office/drawing/2014/main" id="{5593D053-8B5B-1F67-73B9-AA93E5360331}"/>
                  </a:ext>
                </a:extLst>
              </p:cNvPr>
              <p:cNvSpPr txBox="1"/>
              <p:nvPr/>
            </p:nvSpPr>
            <p:spPr>
              <a:xfrm>
                <a:off x="63500" y="6350"/>
                <a:ext cx="685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88" name="Graphic 87" descr="Target with solid fill">
              <a:extLst>
                <a:ext uri="{FF2B5EF4-FFF2-40B4-BE49-F238E27FC236}">
                  <a16:creationId xmlns:a16="http://schemas.microsoft.com/office/drawing/2014/main" id="{2CEDC56E-AAFA-A5D3-E680-AAADDA017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38448" y="2610162"/>
              <a:ext cx="914400" cy="914400"/>
            </a:xfrm>
            <a:prstGeom prst="rect">
              <a:avLst/>
            </a:prstGeom>
          </p:spPr>
        </p:pic>
      </p:grpSp>
      <p:sp>
        <p:nvSpPr>
          <p:cNvPr id="97" name="TextBox 45">
            <a:extLst>
              <a:ext uri="{FF2B5EF4-FFF2-40B4-BE49-F238E27FC236}">
                <a16:creationId xmlns:a16="http://schemas.microsoft.com/office/drawing/2014/main" id="{18F5A12B-BE7B-5152-B5D4-A8E01AB6006A}"/>
              </a:ext>
            </a:extLst>
          </p:cNvPr>
          <p:cNvSpPr txBox="1"/>
          <p:nvPr/>
        </p:nvSpPr>
        <p:spPr>
          <a:xfrm>
            <a:off x="7321227" y="2085842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916081-75AA-4867-7AC8-1F33CAD12901}"/>
              </a:ext>
            </a:extLst>
          </p:cNvPr>
          <p:cNvSpPr txBox="1"/>
          <p:nvPr/>
        </p:nvSpPr>
        <p:spPr>
          <a:xfrm>
            <a:off x="361260" y="4465065"/>
            <a:ext cx="650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Digitalization depend to </a:t>
            </a:r>
            <a:r>
              <a:rPr lang="en-US" sz="1400" b="1" dirty="0">
                <a:solidFill>
                  <a:srgbClr val="0000CC"/>
                </a:solidFill>
              </a:rPr>
              <a:t>V</a:t>
            </a:r>
            <a:r>
              <a:rPr lang="en-US" b="1" dirty="0">
                <a:solidFill>
                  <a:srgbClr val="0000CC"/>
                </a:solidFill>
              </a:rPr>
              <a:t>endor</a:t>
            </a:r>
            <a:r>
              <a:rPr lang="en-US" sz="1400" b="1" dirty="0">
                <a:solidFill>
                  <a:srgbClr val="0000CC"/>
                </a:solidFill>
              </a:rPr>
              <a:t> </a:t>
            </a:r>
            <a:r>
              <a:rPr lang="en-US" sz="1200" b="1" dirty="0"/>
              <a:t>for</a:t>
            </a:r>
            <a:r>
              <a:rPr lang="en-US" sz="1400" b="1" dirty="0">
                <a:solidFill>
                  <a:srgbClr val="0000CC"/>
                </a:solidFill>
              </a:rPr>
              <a:t> </a:t>
            </a:r>
            <a:r>
              <a:rPr lang="en-US" sz="1600" b="1" dirty="0">
                <a:solidFill>
                  <a:srgbClr val="0000CC"/>
                </a:solidFill>
              </a:rPr>
              <a:t>Create</a:t>
            </a:r>
            <a:r>
              <a:rPr lang="en-US" sz="1400" b="1" dirty="0"/>
              <a:t> </a:t>
            </a:r>
            <a:r>
              <a:rPr lang="en-US" sz="1200" b="1" dirty="0"/>
              <a:t>and</a:t>
            </a:r>
            <a:r>
              <a:rPr lang="en-US" sz="1400" b="1" dirty="0"/>
              <a:t> </a:t>
            </a:r>
            <a:r>
              <a:rPr lang="en-US" sz="1600" b="1" dirty="0">
                <a:solidFill>
                  <a:srgbClr val="0000CC"/>
                </a:solidFill>
              </a:rPr>
              <a:t>Maintain</a:t>
            </a:r>
            <a:endParaRPr lang="en-US" sz="1400" b="1" dirty="0">
              <a:solidFill>
                <a:srgbClr val="0000CC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72C7AC0-E10A-B9AC-A9A0-BF684DF57255}"/>
              </a:ext>
            </a:extLst>
          </p:cNvPr>
          <p:cNvGrpSpPr/>
          <p:nvPr/>
        </p:nvGrpSpPr>
        <p:grpSpPr>
          <a:xfrm>
            <a:off x="2544759" y="2808550"/>
            <a:ext cx="3551241" cy="800271"/>
            <a:chOff x="2544759" y="2808550"/>
            <a:chExt cx="3551241" cy="800271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73B32A1-872D-577E-D722-4E03E7F632AB}"/>
                </a:ext>
              </a:extLst>
            </p:cNvPr>
            <p:cNvSpPr txBox="1"/>
            <p:nvPr/>
          </p:nvSpPr>
          <p:spPr>
            <a:xfrm>
              <a:off x="2544759" y="3024046"/>
              <a:ext cx="3551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2920" indent="-182880">
                <a:buFont typeface="+mj-lt"/>
                <a:buAutoNum type="arabicPeriod"/>
              </a:pPr>
              <a:r>
                <a:rPr lang="en-US" sz="1600" b="1" dirty="0">
                  <a:solidFill>
                    <a:srgbClr val="0000CC"/>
                  </a:solidFill>
                </a:rPr>
                <a:t> Difficult Tracking </a:t>
              </a:r>
              <a:r>
                <a:rPr lang="en-US" sz="1200" dirty="0"/>
                <a:t>and Monitoring</a:t>
              </a:r>
              <a:endParaRPr lang="en-US" sz="1600" dirty="0"/>
            </a:p>
            <a:p>
              <a:pPr marL="502920" indent="-182880">
                <a:buFont typeface="+mj-lt"/>
                <a:buAutoNum type="arabicPeriod"/>
              </a:pPr>
              <a:r>
                <a:rPr lang="en-US" sz="1600" dirty="0">
                  <a:solidFill>
                    <a:srgbClr val="0000CC"/>
                  </a:solidFill>
                </a:rPr>
                <a:t> </a:t>
              </a:r>
              <a:r>
                <a:rPr lang="en-US" sz="1400" b="1" dirty="0">
                  <a:solidFill>
                    <a:srgbClr val="0000CC"/>
                  </a:solidFill>
                </a:rPr>
                <a:t>25920</a:t>
              </a:r>
              <a:r>
                <a:rPr lang="en-US" sz="1600" dirty="0">
                  <a:solidFill>
                    <a:srgbClr val="0000CC"/>
                  </a:solidFill>
                </a:rPr>
                <a:t> </a:t>
              </a:r>
              <a:r>
                <a:rPr lang="en-US" sz="1600" b="1" dirty="0">
                  <a:solidFill>
                    <a:srgbClr val="0000CC"/>
                  </a:solidFill>
                </a:rPr>
                <a:t>Spent Paper</a:t>
              </a:r>
              <a:r>
                <a:rPr lang="en-US" sz="1200" dirty="0"/>
                <a:t>/ Year</a:t>
              </a:r>
              <a:endParaRPr lang="en-US" sz="16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053D3D0-1BE6-13D9-A12C-DDA71F76696F}"/>
                </a:ext>
              </a:extLst>
            </p:cNvPr>
            <p:cNvSpPr txBox="1"/>
            <p:nvPr/>
          </p:nvSpPr>
          <p:spPr>
            <a:xfrm>
              <a:off x="2905591" y="2808550"/>
              <a:ext cx="1717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0000CC"/>
                  </a:solidFill>
                </a:rPr>
                <a:t>HR Operation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99D1DC41-694A-EAFA-7C53-754B34292BFD}"/>
              </a:ext>
            </a:extLst>
          </p:cNvPr>
          <p:cNvSpPr txBox="1"/>
          <p:nvPr/>
        </p:nvSpPr>
        <p:spPr>
          <a:xfrm>
            <a:off x="553882" y="2499069"/>
            <a:ext cx="482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16 </a:t>
            </a:r>
            <a:r>
              <a:rPr lang="en-US" b="1" dirty="0"/>
              <a:t>F</a:t>
            </a:r>
            <a:r>
              <a:rPr lang="en-US" sz="1800" b="1" dirty="0"/>
              <a:t>orm still paper based (</a:t>
            </a:r>
            <a:r>
              <a:rPr lang="en-US" sz="1800" b="1" dirty="0">
                <a:solidFill>
                  <a:srgbClr val="0000CC"/>
                </a:solidFill>
              </a:rPr>
              <a:t>manual process</a:t>
            </a:r>
            <a:r>
              <a:rPr lang="en-US" sz="1800" b="1" dirty="0"/>
              <a:t>)</a:t>
            </a:r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6150BDF-AAB6-5F9E-9D20-75AB21D3E098}"/>
              </a:ext>
            </a:extLst>
          </p:cNvPr>
          <p:cNvSpPr txBox="1"/>
          <p:nvPr/>
        </p:nvSpPr>
        <p:spPr>
          <a:xfrm>
            <a:off x="1378152" y="3886544"/>
            <a:ext cx="2124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45820" lvl="1" indent="-228600">
              <a:buFont typeface="+mj-lt"/>
              <a:buAutoNum type="arabicPeriod" startAt="3"/>
            </a:pPr>
            <a:r>
              <a:rPr lang="en-US" sz="1200" dirty="0"/>
              <a:t>Holiday Request </a:t>
            </a:r>
          </a:p>
          <a:p>
            <a:pPr marL="845820" lvl="1" indent="-228600">
              <a:buFont typeface="+mj-lt"/>
              <a:buAutoNum type="arabicPeriod" startAt="3"/>
            </a:pPr>
            <a:r>
              <a:rPr lang="en-US" sz="1200" dirty="0"/>
              <a:t>ID Card</a:t>
            </a:r>
          </a:p>
          <a:p>
            <a:pPr marL="228600" indent="-228600">
              <a:buFont typeface="+mj-lt"/>
              <a:buAutoNum type="arabicPeriod" startAt="3"/>
            </a:pPr>
            <a:endParaRPr lang="en-US" sz="1200" dirty="0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DC3DF721-6363-B5BA-E822-C5EA474E7B91}"/>
              </a:ext>
            </a:extLst>
          </p:cNvPr>
          <p:cNvSpPr/>
          <p:nvPr/>
        </p:nvSpPr>
        <p:spPr>
          <a:xfrm>
            <a:off x="253683" y="2506062"/>
            <a:ext cx="330360" cy="33036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107BA258-57BF-D5E3-9986-01814B3E85F7}"/>
              </a:ext>
            </a:extLst>
          </p:cNvPr>
          <p:cNvSpPr/>
          <p:nvPr/>
        </p:nvSpPr>
        <p:spPr>
          <a:xfrm>
            <a:off x="147283" y="3664000"/>
            <a:ext cx="330360" cy="33036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DD9626CF-B7EB-B7DF-3861-71037EE54987}"/>
              </a:ext>
            </a:extLst>
          </p:cNvPr>
          <p:cNvSpPr/>
          <p:nvPr/>
        </p:nvSpPr>
        <p:spPr>
          <a:xfrm>
            <a:off x="112433" y="4521135"/>
            <a:ext cx="330360" cy="330360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8020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10">
            <a:extLst>
              <a:ext uri="{FF2B5EF4-FFF2-40B4-BE49-F238E27FC236}">
                <a16:creationId xmlns:a16="http://schemas.microsoft.com/office/drawing/2014/main" id="{6590BBD1-E5D4-4B7A-939D-53756F7E56FD}"/>
              </a:ext>
            </a:extLst>
          </p:cNvPr>
          <p:cNvSpPr/>
          <p:nvPr/>
        </p:nvSpPr>
        <p:spPr>
          <a:xfrm>
            <a:off x="6192456" y="691526"/>
            <a:ext cx="5822859" cy="5455001"/>
          </a:xfrm>
          <a:custGeom>
            <a:avLst/>
            <a:gdLst/>
            <a:ahLst/>
            <a:cxnLst/>
            <a:rect l="l" t="t" r="r" b="b"/>
            <a:pathLst>
              <a:path w="2054096" h="1148385">
                <a:moveTo>
                  <a:pt x="24817" y="0"/>
                </a:moveTo>
                <a:lnTo>
                  <a:pt x="2029279" y="0"/>
                </a:lnTo>
                <a:cubicBezTo>
                  <a:pt x="2042985" y="0"/>
                  <a:pt x="2054096" y="11111"/>
                  <a:pt x="2054096" y="24817"/>
                </a:cubicBezTo>
                <a:lnTo>
                  <a:pt x="2054096" y="1123569"/>
                </a:lnTo>
                <a:cubicBezTo>
                  <a:pt x="2054096" y="1137275"/>
                  <a:pt x="2042985" y="1148385"/>
                  <a:pt x="2029279" y="1148385"/>
                </a:cubicBezTo>
                <a:lnTo>
                  <a:pt x="24817" y="1148385"/>
                </a:lnTo>
                <a:cubicBezTo>
                  <a:pt x="11111" y="1148385"/>
                  <a:pt x="0" y="1137275"/>
                  <a:pt x="0" y="1123569"/>
                </a:cubicBezTo>
                <a:lnTo>
                  <a:pt x="0" y="24817"/>
                </a:lnTo>
                <a:cubicBezTo>
                  <a:pt x="0" y="11111"/>
                  <a:pt x="11111" y="0"/>
                  <a:pt x="2481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000CC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64" name="TextBox 11">
            <a:extLst>
              <a:ext uri="{FF2B5EF4-FFF2-40B4-BE49-F238E27FC236}">
                <a16:creationId xmlns:a16="http://schemas.microsoft.com/office/drawing/2014/main" id="{E0319DFB-54CA-4301-AC14-14808FD93B07}"/>
              </a:ext>
            </a:extLst>
          </p:cNvPr>
          <p:cNvSpPr txBox="1"/>
          <p:nvPr/>
        </p:nvSpPr>
        <p:spPr>
          <a:xfrm>
            <a:off x="6192456" y="359181"/>
            <a:ext cx="5822859" cy="701056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7" name="Freeform 7"/>
          <p:cNvSpPr/>
          <p:nvPr/>
        </p:nvSpPr>
        <p:spPr>
          <a:xfrm>
            <a:off x="160587" y="824641"/>
            <a:ext cx="5935412" cy="5324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60587" y="403308"/>
            <a:ext cx="5782210" cy="574550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178" name="Group 12">
            <a:extLst>
              <a:ext uri="{FF2B5EF4-FFF2-40B4-BE49-F238E27FC236}">
                <a16:creationId xmlns:a16="http://schemas.microsoft.com/office/drawing/2014/main" id="{3E714D4D-B790-424E-AFE5-542260854399}"/>
              </a:ext>
            </a:extLst>
          </p:cNvPr>
          <p:cNvGrpSpPr/>
          <p:nvPr/>
        </p:nvGrpSpPr>
        <p:grpSpPr>
          <a:xfrm>
            <a:off x="1185148" y="716642"/>
            <a:ext cx="3577818" cy="315796"/>
            <a:chOff x="0" y="0"/>
            <a:chExt cx="1413459" cy="249340"/>
          </a:xfrm>
          <a:solidFill>
            <a:srgbClr val="6998AB"/>
          </a:solidFill>
        </p:grpSpPr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B0F49475-4972-4F2C-90AB-3B60F0A62895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4">
              <a:extLst>
                <a:ext uri="{FF2B5EF4-FFF2-40B4-BE49-F238E27FC236}">
                  <a16:creationId xmlns:a16="http://schemas.microsoft.com/office/drawing/2014/main" id="{4C72FCDD-60D6-4A52-A852-99E43C8455ED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1" name="TextBox 24">
            <a:extLst>
              <a:ext uri="{FF2B5EF4-FFF2-40B4-BE49-F238E27FC236}">
                <a16:creationId xmlns:a16="http://schemas.microsoft.com/office/drawing/2014/main" id="{EA0E3D1C-BE15-45A7-B20C-DED36CA92379}"/>
              </a:ext>
            </a:extLst>
          </p:cNvPr>
          <p:cNvSpPr txBox="1"/>
          <p:nvPr/>
        </p:nvSpPr>
        <p:spPr>
          <a:xfrm>
            <a:off x="1147853" y="627685"/>
            <a:ext cx="3627525" cy="363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Poppins Bold"/>
              </a:rPr>
              <a:t>FLOW PROCESS</a:t>
            </a:r>
          </a:p>
        </p:txBody>
      </p:sp>
      <p:grpSp>
        <p:nvGrpSpPr>
          <p:cNvPr id="182" name="Group 12">
            <a:extLst>
              <a:ext uri="{FF2B5EF4-FFF2-40B4-BE49-F238E27FC236}">
                <a16:creationId xmlns:a16="http://schemas.microsoft.com/office/drawing/2014/main" id="{D06E7A48-9FFA-4A1F-8B9C-063357482D17}"/>
              </a:ext>
            </a:extLst>
          </p:cNvPr>
          <p:cNvGrpSpPr/>
          <p:nvPr/>
        </p:nvGrpSpPr>
        <p:grpSpPr>
          <a:xfrm>
            <a:off x="7370202" y="720097"/>
            <a:ext cx="3577818" cy="315796"/>
            <a:chOff x="0" y="0"/>
            <a:chExt cx="1413459" cy="249340"/>
          </a:xfrm>
        </p:grpSpPr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26EC4017-D99F-4765-BD2C-851064448C97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TextBox 14">
              <a:extLst>
                <a:ext uri="{FF2B5EF4-FFF2-40B4-BE49-F238E27FC236}">
                  <a16:creationId xmlns:a16="http://schemas.microsoft.com/office/drawing/2014/main" id="{6DF8C12C-FC1F-4BC3-BEC1-A3C787AD6CA6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5" name="TextBox 24">
            <a:extLst>
              <a:ext uri="{FF2B5EF4-FFF2-40B4-BE49-F238E27FC236}">
                <a16:creationId xmlns:a16="http://schemas.microsoft.com/office/drawing/2014/main" id="{CB9ED062-D1B4-441B-AE6D-DC6AB3D3FD1C}"/>
              </a:ext>
            </a:extLst>
          </p:cNvPr>
          <p:cNvSpPr txBox="1"/>
          <p:nvPr/>
        </p:nvSpPr>
        <p:spPr>
          <a:xfrm>
            <a:off x="7320494" y="653403"/>
            <a:ext cx="3627525" cy="364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FORM</a:t>
            </a:r>
          </a:p>
        </p:txBody>
      </p:sp>
      <p:sp>
        <p:nvSpPr>
          <p:cNvPr id="9" name="TextBox 97">
            <a:extLst>
              <a:ext uri="{FF2B5EF4-FFF2-40B4-BE49-F238E27FC236}">
                <a16:creationId xmlns:a16="http://schemas.microsoft.com/office/drawing/2014/main" id="{9021B2B4-3544-0861-F446-FB89285CF146}"/>
              </a:ext>
            </a:extLst>
          </p:cNvPr>
          <p:cNvSpPr txBox="1"/>
          <p:nvPr/>
        </p:nvSpPr>
        <p:spPr>
          <a:xfrm>
            <a:off x="11257887" y="6528107"/>
            <a:ext cx="67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C5709"/>
                </a:solidFill>
              </a:rPr>
              <a:t>2/4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38E05A-5AD7-5B8C-0418-F300BAF4E53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15379" y="2182698"/>
            <a:ext cx="302963" cy="5838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2B2505-496D-90C6-8EDE-55A0FAC6BBF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56648" y="4780641"/>
            <a:ext cx="302963" cy="5838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3855D08-6648-DE29-3069-4112041C90D6}"/>
              </a:ext>
            </a:extLst>
          </p:cNvPr>
          <p:cNvGrpSpPr/>
          <p:nvPr/>
        </p:nvGrpSpPr>
        <p:grpSpPr>
          <a:xfrm>
            <a:off x="176685" y="1226207"/>
            <a:ext cx="6070723" cy="4815400"/>
            <a:chOff x="176392" y="1289365"/>
            <a:chExt cx="6070723" cy="48154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17EBFF0-6D13-46FE-9E8A-6A45C6E1BBE7}"/>
                </a:ext>
              </a:extLst>
            </p:cNvPr>
            <p:cNvGrpSpPr/>
            <p:nvPr/>
          </p:nvGrpSpPr>
          <p:grpSpPr>
            <a:xfrm>
              <a:off x="176392" y="1289365"/>
              <a:ext cx="4962776" cy="4815400"/>
              <a:chOff x="-4952946" y="1130169"/>
              <a:chExt cx="4962776" cy="4815400"/>
            </a:xfrm>
          </p:grpSpPr>
          <p:sp>
            <p:nvSpPr>
              <p:cNvPr id="121" name="Arrow: Down 120">
                <a:extLst>
                  <a:ext uri="{FF2B5EF4-FFF2-40B4-BE49-F238E27FC236}">
                    <a16:creationId xmlns:a16="http://schemas.microsoft.com/office/drawing/2014/main" id="{7FA36CD9-7E59-4093-8481-844C7FCDFBDF}"/>
                  </a:ext>
                </a:extLst>
              </p:cNvPr>
              <p:cNvSpPr/>
              <p:nvPr/>
            </p:nvSpPr>
            <p:spPr>
              <a:xfrm>
                <a:off x="-2922993" y="3426859"/>
                <a:ext cx="662580" cy="384262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D98D66B-D922-488D-ADD2-A83FA87E1A34}"/>
                  </a:ext>
                </a:extLst>
              </p:cNvPr>
              <p:cNvSpPr txBox="1"/>
              <p:nvPr/>
            </p:nvSpPr>
            <p:spPr>
              <a:xfrm>
                <a:off x="-3537836" y="3064661"/>
                <a:ext cx="1931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2060"/>
                    </a:solidFill>
                  </a:rPr>
                  <a:t>PAPER FORM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3C50B8C-F129-477B-B4D2-3DCBD2364451}"/>
                  </a:ext>
                </a:extLst>
              </p:cNvPr>
              <p:cNvSpPr txBox="1"/>
              <p:nvPr/>
            </p:nvSpPr>
            <p:spPr>
              <a:xfrm>
                <a:off x="-4196874" y="1130169"/>
                <a:ext cx="3393534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</a:rPr>
                  <a:t>Paper Form can make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More</a:t>
                </a:r>
                <a:r>
                  <a:rPr lang="en-US" sz="1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Costs For Company </a:t>
                </a: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B17C50D-04A6-4047-BD6A-171492F491FA}"/>
                  </a:ext>
                </a:extLst>
              </p:cNvPr>
              <p:cNvGrpSpPr/>
              <p:nvPr/>
            </p:nvGrpSpPr>
            <p:grpSpPr>
              <a:xfrm>
                <a:off x="-4949952" y="1158106"/>
                <a:ext cx="4959782" cy="1787954"/>
                <a:chOff x="292142" y="3095033"/>
                <a:chExt cx="5081659" cy="1982344"/>
              </a:xfrm>
            </p:grpSpPr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5AD8B558-1196-4B89-8842-A779749CD0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99538" y="3484324"/>
                  <a:ext cx="475488" cy="497142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1C0D2AF2-978E-40B7-8CF3-726137A7F2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734" y="3095033"/>
                  <a:ext cx="549474" cy="574498"/>
                </a:xfrm>
                <a:prstGeom prst="rect">
                  <a:avLst/>
                </a:prstGeom>
              </p:spPr>
            </p:pic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40F04BBD-F673-4501-9F47-142ECD43C297}"/>
                    </a:ext>
                  </a:extLst>
                </p:cNvPr>
                <p:cNvGrpSpPr/>
                <p:nvPr/>
              </p:nvGrpSpPr>
              <p:grpSpPr>
                <a:xfrm>
                  <a:off x="344677" y="4206057"/>
                  <a:ext cx="764439" cy="609117"/>
                  <a:chOff x="326921" y="4738722"/>
                  <a:chExt cx="764439" cy="609117"/>
                </a:xfrm>
              </p:grpSpPr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0407D7E5-B668-432F-82BA-DEA19C3364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99702" y="4738722"/>
                    <a:ext cx="429538" cy="421234"/>
                  </a:xfrm>
                  <a:prstGeom prst="rect">
                    <a:avLst/>
                  </a:prstGeom>
                </p:spPr>
              </p:pic>
              <p:sp>
                <p:nvSpPr>
                  <p:cNvPr id="177" name="Rectangle 24">
                    <a:extLst>
                      <a:ext uri="{FF2B5EF4-FFF2-40B4-BE49-F238E27FC236}">
                        <a16:creationId xmlns:a16="http://schemas.microsoft.com/office/drawing/2014/main" id="{DB9067B3-2B16-4C09-B253-BC5C67681DF2}"/>
                      </a:ext>
                    </a:extLst>
                  </p:cNvPr>
                  <p:cNvSpPr/>
                  <p:nvPr/>
                </p:nvSpPr>
                <p:spPr>
                  <a:xfrm>
                    <a:off x="326921" y="5168785"/>
                    <a:ext cx="764439" cy="179054"/>
                  </a:xfrm>
                  <a:prstGeom prst="rect">
                    <a:avLst/>
                  </a:prstGeom>
                  <a:solidFill>
                    <a:srgbClr val="437F86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</a:rPr>
                      <a:t>Approver</a:t>
                    </a:r>
                  </a:p>
                </p:txBody>
              </p:sp>
            </p:grpSp>
            <p:sp>
              <p:nvSpPr>
                <p:cNvPr id="155" name="Rectangle 24">
                  <a:extLst>
                    <a:ext uri="{FF2B5EF4-FFF2-40B4-BE49-F238E27FC236}">
                      <a16:creationId xmlns:a16="http://schemas.microsoft.com/office/drawing/2014/main" id="{820D601F-32E3-4D8B-891E-73D7DAC87B46}"/>
                    </a:ext>
                  </a:extLst>
                </p:cNvPr>
                <p:cNvSpPr/>
                <p:nvPr/>
              </p:nvSpPr>
              <p:spPr>
                <a:xfrm>
                  <a:off x="4471989" y="3969490"/>
                  <a:ext cx="576823" cy="327080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Admin</a:t>
                  </a:r>
                </a:p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(HRGA)</a:t>
                  </a:r>
                </a:p>
              </p:txBody>
            </p: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E2646CF6-4C86-404A-ADB7-791989EE64FC}"/>
                    </a:ext>
                  </a:extLst>
                </p:cNvPr>
                <p:cNvCxnSpPr>
                  <a:cxnSpLocks/>
                  <a:stCxn id="165" idx="2"/>
                  <a:endCxn id="173" idx="2"/>
                </p:cNvCxnSpPr>
                <p:nvPr/>
              </p:nvCxnSpPr>
              <p:spPr>
                <a:xfrm rot="16200000" flipH="1">
                  <a:off x="1732253" y="2771541"/>
                  <a:ext cx="346520" cy="2363511"/>
                </a:xfrm>
                <a:prstGeom prst="bentConnector2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464C5CCC-178D-4205-B415-126EC2C423EF}"/>
                    </a:ext>
                  </a:extLst>
                </p:cNvPr>
                <p:cNvCxnSpPr>
                  <a:cxnSpLocks/>
                  <a:stCxn id="177" idx="2"/>
                  <a:endCxn id="173" idx="4"/>
                </p:cNvCxnSpPr>
                <p:nvPr/>
              </p:nvCxnSpPr>
              <p:spPr>
                <a:xfrm rot="5400000" flipH="1" flipV="1">
                  <a:off x="2090126" y="3280874"/>
                  <a:ext cx="171070" cy="2897529"/>
                </a:xfrm>
                <a:prstGeom prst="bentConnector3">
                  <a:avLst>
                    <a:gd name="adj1" fmla="val -133630"/>
                  </a:avLst>
                </a:prstGeom>
                <a:ln>
                  <a:solidFill>
                    <a:srgbClr val="0091BD"/>
                  </a:solidFill>
                  <a:headEnd type="triangle"/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90E9AC4F-8222-4C06-A6A7-C967124B1BAD}"/>
                    </a:ext>
                  </a:extLst>
                </p:cNvPr>
                <p:cNvSpPr txBox="1"/>
                <p:nvPr/>
              </p:nvSpPr>
              <p:spPr>
                <a:xfrm>
                  <a:off x="1653368" y="3742823"/>
                  <a:ext cx="1560345" cy="460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Input data Form on paper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8356BD3A-BAAD-4D75-9C2C-0080F64045CB}"/>
                    </a:ext>
                  </a:extLst>
                </p:cNvPr>
                <p:cNvSpPr txBox="1"/>
                <p:nvPr/>
              </p:nvSpPr>
              <p:spPr>
                <a:xfrm>
                  <a:off x="1660638" y="4795855"/>
                  <a:ext cx="1354446" cy="281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Request Approval</a:t>
                  </a: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BB5DEF08-3E10-407B-BDF0-C77FF93500AB}"/>
                    </a:ext>
                  </a:extLst>
                </p:cNvPr>
                <p:cNvGrpSpPr/>
                <p:nvPr/>
              </p:nvGrpSpPr>
              <p:grpSpPr>
                <a:xfrm>
                  <a:off x="3087269" y="3609010"/>
                  <a:ext cx="1074313" cy="1035094"/>
                  <a:chOff x="2963950" y="3412557"/>
                  <a:chExt cx="1074313" cy="1035094"/>
                </a:xfrm>
              </p:grpSpPr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AF2BCFA3-084E-42D4-9114-83445C066CEA}"/>
                      </a:ext>
                    </a:extLst>
                  </p:cNvPr>
                  <p:cNvGrpSpPr/>
                  <p:nvPr/>
                </p:nvGrpSpPr>
                <p:grpSpPr>
                  <a:xfrm>
                    <a:off x="3129266" y="3452661"/>
                    <a:ext cx="771880" cy="823920"/>
                    <a:chOff x="3244487" y="4117057"/>
                    <a:chExt cx="771880" cy="823920"/>
                  </a:xfrm>
                </p:grpSpPr>
                <p:sp>
                  <p:nvSpPr>
                    <p:cNvPr id="174" name="Rectangle 24">
                      <a:extLst>
                        <a:ext uri="{FF2B5EF4-FFF2-40B4-BE49-F238E27FC236}">
                          <a16:creationId xmlns:a16="http://schemas.microsoft.com/office/drawing/2014/main" id="{F67F9BED-978F-4FB4-AE01-0FC86EB1F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4487" y="4614084"/>
                      <a:ext cx="771880" cy="326893"/>
                    </a:xfrm>
                    <a:prstGeom prst="rect">
                      <a:avLst/>
                    </a:prstGeom>
                    <a:solidFill>
                      <a:srgbClr val="437F86"/>
                    </a:solidFill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Admin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( Section )</a:t>
                      </a:r>
                    </a:p>
                  </p:txBody>
                </p:sp>
                <p:pic>
                  <p:nvPicPr>
                    <p:cNvPr id="175" name="Picture 174">
                      <a:extLst>
                        <a:ext uri="{FF2B5EF4-FFF2-40B4-BE49-F238E27FC236}">
                          <a16:creationId xmlns:a16="http://schemas.microsoft.com/office/drawing/2014/main" id="{468BD2A3-154C-4592-8080-29E11119D2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427129" y="4117057"/>
                      <a:ext cx="479210" cy="5010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23586D80-A4F6-4AA7-A276-54128CC38D46}"/>
                      </a:ext>
                    </a:extLst>
                  </p:cNvPr>
                  <p:cNvSpPr/>
                  <p:nvPr/>
                </p:nvSpPr>
                <p:spPr>
                  <a:xfrm>
                    <a:off x="2963950" y="3412557"/>
                    <a:ext cx="1074313" cy="1035094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39C75B43-9D70-4523-86A3-91F0332C56B2}"/>
                    </a:ext>
                  </a:extLst>
                </p:cNvPr>
                <p:cNvGrpSpPr/>
                <p:nvPr/>
              </p:nvGrpSpPr>
              <p:grpSpPr>
                <a:xfrm>
                  <a:off x="1187328" y="4516189"/>
                  <a:ext cx="525173" cy="482947"/>
                  <a:chOff x="1692307" y="4836196"/>
                  <a:chExt cx="525173" cy="482947"/>
                </a:xfrm>
              </p:grpSpPr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172B9FDC-09E6-404F-B092-B5870F8730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flipH="1">
                    <a:off x="1802877" y="4899512"/>
                    <a:ext cx="333926" cy="349132"/>
                  </a:xfrm>
                  <a:prstGeom prst="rect">
                    <a:avLst/>
                  </a:prstGeom>
                </p:spPr>
              </p:pic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58480CF8-F5D3-415F-BFCE-7719C42E8040}"/>
                      </a:ext>
                    </a:extLst>
                  </p:cNvPr>
                  <p:cNvSpPr/>
                  <p:nvPr/>
                </p:nvSpPr>
                <p:spPr>
                  <a:xfrm>
                    <a:off x="1692307" y="4836196"/>
                    <a:ext cx="525173" cy="482947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010BBE8C-FDEC-4D76-BEF8-4F1733951517}"/>
                    </a:ext>
                  </a:extLst>
                </p:cNvPr>
                <p:cNvGrpSpPr/>
                <p:nvPr/>
              </p:nvGrpSpPr>
              <p:grpSpPr>
                <a:xfrm>
                  <a:off x="1221938" y="3610304"/>
                  <a:ext cx="461816" cy="469960"/>
                  <a:chOff x="1340177" y="3707963"/>
                  <a:chExt cx="551535" cy="574498"/>
                </a:xfrm>
              </p:grpSpPr>
              <p:pic>
                <p:nvPicPr>
                  <p:cNvPr id="168" name="Grafik 20" descr="Gulung dengan isian solid">
                    <a:extLst>
                      <a:ext uri="{FF2B5EF4-FFF2-40B4-BE49-F238E27FC236}">
                        <a16:creationId xmlns:a16="http://schemas.microsoft.com/office/drawing/2014/main" id="{42EFF22E-F2AC-4682-83A6-E8C2EFAB66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8345" y="3786600"/>
                    <a:ext cx="442226" cy="462365"/>
                  </a:xfrm>
                  <a:prstGeom prst="rect">
                    <a:avLst/>
                  </a:prstGeom>
                </p:spPr>
              </p:pic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EEDF0A06-40A1-49B0-8551-13B68B963AE1}"/>
                      </a:ext>
                    </a:extLst>
                  </p:cNvPr>
                  <p:cNvSpPr/>
                  <p:nvPr/>
                </p:nvSpPr>
                <p:spPr>
                  <a:xfrm>
                    <a:off x="1340177" y="3707963"/>
                    <a:ext cx="551535" cy="574498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5667E17C-B662-4673-B53E-CB3569D914B4}"/>
                    </a:ext>
                  </a:extLst>
                </p:cNvPr>
                <p:cNvSpPr txBox="1"/>
                <p:nvPr/>
              </p:nvSpPr>
              <p:spPr>
                <a:xfrm>
                  <a:off x="1653707" y="4609689"/>
                  <a:ext cx="1856554" cy="307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C00000"/>
                      </a:solidFill>
                    </a:rPr>
                    <a:t>Walking Time 10 minutes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40F4B5-A957-4171-AA0D-27F106054E58}"/>
                    </a:ext>
                  </a:extLst>
                </p:cNvPr>
                <p:cNvSpPr txBox="1"/>
                <p:nvPr/>
              </p:nvSpPr>
              <p:spPr>
                <a:xfrm>
                  <a:off x="1647881" y="3577611"/>
                  <a:ext cx="1418578" cy="307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C00000"/>
                      </a:solidFill>
                    </a:rPr>
                    <a:t>Spent 500 Paper</a:t>
                  </a:r>
                </a:p>
              </p:txBody>
            </p:sp>
            <p:sp>
              <p:nvSpPr>
                <p:cNvPr id="165" name="Rectangle 24">
                  <a:extLst>
                    <a:ext uri="{FF2B5EF4-FFF2-40B4-BE49-F238E27FC236}">
                      <a16:creationId xmlns:a16="http://schemas.microsoft.com/office/drawing/2014/main" id="{9A01F78E-E970-435C-93DE-31F9454EBE9C}"/>
                    </a:ext>
                  </a:extLst>
                </p:cNvPr>
                <p:cNvSpPr/>
                <p:nvPr/>
              </p:nvSpPr>
              <p:spPr>
                <a:xfrm>
                  <a:off x="292142" y="3600983"/>
                  <a:ext cx="863232" cy="179054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Requester</a:t>
                  </a:r>
                </a:p>
              </p:txBody>
            </p: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C847243B-A3AA-4EA5-A0B2-B2C31BA04A6B}"/>
                    </a:ext>
                  </a:extLst>
                </p:cNvPr>
                <p:cNvCxnSpPr>
                  <a:cxnSpLocks/>
                  <a:stCxn id="173" idx="6"/>
                  <a:endCxn id="155" idx="1"/>
                </p:cNvCxnSpPr>
                <p:nvPr/>
              </p:nvCxnSpPr>
              <p:spPr>
                <a:xfrm>
                  <a:off x="4161582" y="4126557"/>
                  <a:ext cx="310408" cy="6473"/>
                </a:xfrm>
                <a:prstGeom prst="straightConnector1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27CAC404-4B45-42CC-9039-0F6DD2FFF8CA}"/>
                    </a:ext>
                  </a:extLst>
                </p:cNvPr>
                <p:cNvSpPr txBox="1"/>
                <p:nvPr/>
              </p:nvSpPr>
              <p:spPr>
                <a:xfrm>
                  <a:off x="4373432" y="4224333"/>
                  <a:ext cx="1000369" cy="290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C00000"/>
                      </a:solidFill>
                    </a:rPr>
                    <a:t>Processing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04122240-4180-41D3-ADB7-4D617B6F08EB}"/>
                  </a:ext>
                </a:extLst>
              </p:cNvPr>
              <p:cNvGrpSpPr/>
              <p:nvPr/>
            </p:nvGrpSpPr>
            <p:grpSpPr>
              <a:xfrm>
                <a:off x="-4952946" y="3683516"/>
                <a:ext cx="4852186" cy="1897766"/>
                <a:chOff x="6081328" y="3157416"/>
                <a:chExt cx="4911559" cy="1954126"/>
              </a:xfrm>
            </p:grpSpPr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90A948C-D728-4B62-B6E1-8D2A162FB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04498" y="3769743"/>
                  <a:ext cx="315941" cy="337675"/>
                </a:xfrm>
                <a:prstGeom prst="rect">
                  <a:avLst/>
                </a:prstGeom>
              </p:spPr>
            </p:pic>
            <p:pic>
              <p:nvPicPr>
                <p:cNvPr id="130" name="Graphic 129" descr="Envelope with solid fill">
                  <a:extLst>
                    <a:ext uri="{FF2B5EF4-FFF2-40B4-BE49-F238E27FC236}">
                      <a16:creationId xmlns:a16="http://schemas.microsoft.com/office/drawing/2014/main" id="{94460A12-8197-4DA4-BCAF-968F267CB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5213" y="4657918"/>
                  <a:ext cx="336573" cy="343725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7CF0A511-B392-4A95-B198-AD7CD1C9B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0278965" y="3546707"/>
                  <a:ext cx="475488" cy="497142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4AC0D26D-FDBC-4AF5-85B1-AB456724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8920" y="3157416"/>
                  <a:ext cx="549474" cy="574498"/>
                </a:xfrm>
                <a:prstGeom prst="rect">
                  <a:avLst/>
                </a:prstGeom>
              </p:spPr>
            </p:pic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8E1C3336-B5F1-4620-B83C-DFFC1356B3A6}"/>
                    </a:ext>
                  </a:extLst>
                </p:cNvPr>
                <p:cNvGrpSpPr/>
                <p:nvPr/>
              </p:nvGrpSpPr>
              <p:grpSpPr>
                <a:xfrm>
                  <a:off x="6133863" y="4268440"/>
                  <a:ext cx="764439" cy="609117"/>
                  <a:chOff x="326921" y="4738722"/>
                  <a:chExt cx="764439" cy="609117"/>
                </a:xfrm>
              </p:grpSpPr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81E32DE7-F6E8-478F-9578-70BE542AB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99702" y="4738722"/>
                    <a:ext cx="429538" cy="421234"/>
                  </a:xfrm>
                  <a:prstGeom prst="rect">
                    <a:avLst/>
                  </a:prstGeom>
                </p:spPr>
              </p:pic>
              <p:sp>
                <p:nvSpPr>
                  <p:cNvPr id="151" name="Rectangle 24">
                    <a:extLst>
                      <a:ext uri="{FF2B5EF4-FFF2-40B4-BE49-F238E27FC236}">
                        <a16:creationId xmlns:a16="http://schemas.microsoft.com/office/drawing/2014/main" id="{C2B15D4A-C65C-4EA5-8D5E-729BF3F08B00}"/>
                      </a:ext>
                    </a:extLst>
                  </p:cNvPr>
                  <p:cNvSpPr/>
                  <p:nvPr/>
                </p:nvSpPr>
                <p:spPr>
                  <a:xfrm>
                    <a:off x="326921" y="5168785"/>
                    <a:ext cx="764439" cy="179054"/>
                  </a:xfrm>
                  <a:prstGeom prst="rect">
                    <a:avLst/>
                  </a:prstGeom>
                  <a:solidFill>
                    <a:srgbClr val="437F86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</a:rPr>
                      <a:t>Approver</a:t>
                    </a:r>
                  </a:p>
                </p:txBody>
              </p:sp>
            </p:grpSp>
            <p:sp>
              <p:nvSpPr>
                <p:cNvPr id="134" name="Rectangle 24">
                  <a:extLst>
                    <a:ext uri="{FF2B5EF4-FFF2-40B4-BE49-F238E27FC236}">
                      <a16:creationId xmlns:a16="http://schemas.microsoft.com/office/drawing/2014/main" id="{8B5B1AF0-13ED-4209-9B22-D72D98C23E09}"/>
                    </a:ext>
                  </a:extLst>
                </p:cNvPr>
                <p:cNvSpPr/>
                <p:nvPr/>
              </p:nvSpPr>
              <p:spPr>
                <a:xfrm>
                  <a:off x="10251416" y="4031875"/>
                  <a:ext cx="576823" cy="327080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Admin</a:t>
                  </a:r>
                </a:p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(HRGA)</a:t>
                  </a:r>
                </a:p>
              </p:txBody>
            </p:sp>
            <p:cxnSp>
              <p:nvCxnSpPr>
                <p:cNvPr id="135" name="Connector: Elbow 134">
                  <a:extLst>
                    <a:ext uri="{FF2B5EF4-FFF2-40B4-BE49-F238E27FC236}">
                      <a16:creationId xmlns:a16="http://schemas.microsoft.com/office/drawing/2014/main" id="{F8889A38-8C3C-4593-BC66-DD92AB9E95C4}"/>
                    </a:ext>
                  </a:extLst>
                </p:cNvPr>
                <p:cNvCxnSpPr>
                  <a:cxnSpLocks/>
                  <a:stCxn id="144" idx="2"/>
                  <a:endCxn id="149" idx="2"/>
                </p:cNvCxnSpPr>
                <p:nvPr/>
              </p:nvCxnSpPr>
              <p:spPr>
                <a:xfrm rot="16200000" flipH="1">
                  <a:off x="7521439" y="2833924"/>
                  <a:ext cx="346520" cy="2363511"/>
                </a:xfrm>
                <a:prstGeom prst="bentConnector2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nector: Elbow 135">
                  <a:extLst>
                    <a:ext uri="{FF2B5EF4-FFF2-40B4-BE49-F238E27FC236}">
                      <a16:creationId xmlns:a16="http://schemas.microsoft.com/office/drawing/2014/main" id="{DD190A1D-954C-472F-9D88-98C39E106731}"/>
                    </a:ext>
                  </a:extLst>
                </p:cNvPr>
                <p:cNvCxnSpPr>
                  <a:cxnSpLocks/>
                  <a:stCxn id="151" idx="2"/>
                  <a:endCxn id="149" idx="4"/>
                </p:cNvCxnSpPr>
                <p:nvPr/>
              </p:nvCxnSpPr>
              <p:spPr>
                <a:xfrm rot="5400000" flipH="1" flipV="1">
                  <a:off x="7879312" y="3343257"/>
                  <a:ext cx="171070" cy="2897529"/>
                </a:xfrm>
                <a:prstGeom prst="bentConnector3">
                  <a:avLst>
                    <a:gd name="adj1" fmla="val -133630"/>
                  </a:avLst>
                </a:prstGeom>
                <a:ln>
                  <a:solidFill>
                    <a:srgbClr val="0091BD"/>
                  </a:solidFill>
                  <a:headEnd type="triangle"/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ADF78B-75E6-4385-B488-18753EF5F212}"/>
                    </a:ext>
                  </a:extLst>
                </p:cNvPr>
                <p:cNvSpPr txBox="1"/>
                <p:nvPr/>
              </p:nvSpPr>
              <p:spPr>
                <a:xfrm>
                  <a:off x="7442552" y="3818316"/>
                  <a:ext cx="1583671" cy="4278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Input data Form on Device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B0D364-C8CA-4216-A50B-A626B97D4B46}"/>
                    </a:ext>
                  </a:extLst>
                </p:cNvPr>
                <p:cNvSpPr txBox="1"/>
                <p:nvPr/>
              </p:nvSpPr>
              <p:spPr>
                <a:xfrm>
                  <a:off x="7440065" y="4850085"/>
                  <a:ext cx="1739361" cy="261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Request Approval on Mail</a:t>
                  </a:r>
                </a:p>
              </p:txBody>
            </p: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B981A168-0412-4BD4-9B4A-C98D297947F6}"/>
                    </a:ext>
                  </a:extLst>
                </p:cNvPr>
                <p:cNvGrpSpPr/>
                <p:nvPr/>
              </p:nvGrpSpPr>
              <p:grpSpPr>
                <a:xfrm>
                  <a:off x="8876455" y="3671393"/>
                  <a:ext cx="1074313" cy="1035094"/>
                  <a:chOff x="2963950" y="3412557"/>
                  <a:chExt cx="1074313" cy="1035094"/>
                </a:xfrm>
              </p:grpSpPr>
              <p:sp>
                <p:nvSpPr>
                  <p:cNvPr id="148" name="Rectangle 24">
                    <a:extLst>
                      <a:ext uri="{FF2B5EF4-FFF2-40B4-BE49-F238E27FC236}">
                        <a16:creationId xmlns:a16="http://schemas.microsoft.com/office/drawing/2014/main" id="{4B240546-62DB-4426-8B9A-FE18975E4F81}"/>
                      </a:ext>
                    </a:extLst>
                  </p:cNvPr>
                  <p:cNvSpPr/>
                  <p:nvPr/>
                </p:nvSpPr>
                <p:spPr>
                  <a:xfrm>
                    <a:off x="3129266" y="4010855"/>
                    <a:ext cx="771880" cy="292478"/>
                  </a:xfrm>
                  <a:prstGeom prst="rect">
                    <a:avLst/>
                  </a:prstGeom>
                  <a:solidFill>
                    <a:srgbClr val="437F86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</a:rPr>
                      <a:t>SHS</a:t>
                    </a: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6F3BB2C0-E205-4327-9EBC-9C8229865CAF}"/>
                      </a:ext>
                    </a:extLst>
                  </p:cNvPr>
                  <p:cNvSpPr/>
                  <p:nvPr/>
                </p:nvSpPr>
                <p:spPr>
                  <a:xfrm>
                    <a:off x="2963950" y="3412557"/>
                    <a:ext cx="1074313" cy="1035094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D31A2B13-2FC3-4C0A-92BE-AAEF4CE40CC7}"/>
                    </a:ext>
                  </a:extLst>
                </p:cNvPr>
                <p:cNvSpPr/>
                <p:nvPr/>
              </p:nvSpPr>
              <p:spPr>
                <a:xfrm>
                  <a:off x="6970008" y="4594881"/>
                  <a:ext cx="525173" cy="482947"/>
                </a:xfrm>
                <a:prstGeom prst="ellipse">
                  <a:avLst/>
                </a:prstGeom>
                <a:noFill/>
                <a:ln>
                  <a:solidFill>
                    <a:srgbClr val="437F86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840A1C2-F946-4438-98EB-85D59A214F0C}"/>
                    </a:ext>
                  </a:extLst>
                </p:cNvPr>
                <p:cNvSpPr/>
                <p:nvPr/>
              </p:nvSpPr>
              <p:spPr>
                <a:xfrm>
                  <a:off x="7011124" y="3688996"/>
                  <a:ext cx="461816" cy="469960"/>
                </a:xfrm>
                <a:prstGeom prst="ellipse">
                  <a:avLst/>
                </a:prstGeom>
                <a:noFill/>
                <a:ln>
                  <a:solidFill>
                    <a:srgbClr val="437F86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15E645-5A13-45FC-8110-6ABB533A7C02}"/>
                    </a:ext>
                  </a:extLst>
                </p:cNvPr>
                <p:cNvSpPr txBox="1"/>
                <p:nvPr/>
              </p:nvSpPr>
              <p:spPr>
                <a:xfrm>
                  <a:off x="7439641" y="4708228"/>
                  <a:ext cx="1766723" cy="285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CC"/>
                      </a:solidFill>
                    </a:rPr>
                    <a:t>0 Minute Walking Time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7AC4FFB-A932-4417-ACCA-DABBF3E91676}"/>
                    </a:ext>
                  </a:extLst>
                </p:cNvPr>
                <p:cNvSpPr txBox="1"/>
                <p:nvPr/>
              </p:nvSpPr>
              <p:spPr>
                <a:xfrm>
                  <a:off x="7444273" y="3671881"/>
                  <a:ext cx="1564882" cy="285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CC"/>
                      </a:solidFill>
                    </a:rPr>
                    <a:t>Zero Paper Usage</a:t>
                  </a:r>
                </a:p>
              </p:txBody>
            </p:sp>
            <p:sp>
              <p:nvSpPr>
                <p:cNvPr id="144" name="Rectangle 24">
                  <a:extLst>
                    <a:ext uri="{FF2B5EF4-FFF2-40B4-BE49-F238E27FC236}">
                      <a16:creationId xmlns:a16="http://schemas.microsoft.com/office/drawing/2014/main" id="{4A36BD2B-0170-42A6-A508-F84DB58E69F1}"/>
                    </a:ext>
                  </a:extLst>
                </p:cNvPr>
                <p:cNvSpPr/>
                <p:nvPr/>
              </p:nvSpPr>
              <p:spPr>
                <a:xfrm>
                  <a:off x="6081328" y="3663366"/>
                  <a:ext cx="863232" cy="179054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Requester</a:t>
                  </a:r>
                </a:p>
              </p:txBody>
            </p: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2A9AE567-E641-4ED3-BEA7-B5FE238E6DA3}"/>
                    </a:ext>
                  </a:extLst>
                </p:cNvPr>
                <p:cNvCxnSpPr>
                  <a:cxnSpLocks/>
                  <a:stCxn id="149" idx="6"/>
                  <a:endCxn id="134" idx="1"/>
                </p:cNvCxnSpPr>
                <p:nvPr/>
              </p:nvCxnSpPr>
              <p:spPr>
                <a:xfrm>
                  <a:off x="9950768" y="4188941"/>
                  <a:ext cx="300649" cy="6473"/>
                </a:xfrm>
                <a:prstGeom prst="straightConnector1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E0F858D-4B91-4504-86CE-EC41DDC54FE0}"/>
                    </a:ext>
                  </a:extLst>
                </p:cNvPr>
                <p:cNvSpPr txBox="1"/>
                <p:nvPr/>
              </p:nvSpPr>
              <p:spPr>
                <a:xfrm>
                  <a:off x="10143560" y="4279975"/>
                  <a:ext cx="849327" cy="269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C00000"/>
                      </a:solidFill>
                    </a:rPr>
                    <a:t>Processing </a:t>
                  </a:r>
                </a:p>
              </p:txBody>
            </p:sp>
          </p:grp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374978B-3ADC-4354-86E1-03D989414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65687" y="4327915"/>
                <a:ext cx="464431" cy="496380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CA1B3CA-92D3-4AEF-893B-0BA6A9F5158E}"/>
                  </a:ext>
                </a:extLst>
              </p:cNvPr>
              <p:cNvSpPr txBox="1"/>
              <p:nvPr/>
            </p:nvSpPr>
            <p:spPr>
              <a:xfrm>
                <a:off x="-3495069" y="3872946"/>
                <a:ext cx="186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2060"/>
                    </a:solidFill>
                  </a:rPr>
                  <a:t>DIGTAL FORM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A45FF7F-F15F-49AE-B435-8172D2D026F8}"/>
                  </a:ext>
                </a:extLst>
              </p:cNvPr>
              <p:cNvSpPr txBox="1"/>
              <p:nvPr/>
            </p:nvSpPr>
            <p:spPr>
              <a:xfrm>
                <a:off x="-4269604" y="5668570"/>
                <a:ext cx="3817493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</a:rPr>
                  <a:t>With Digital Form can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Reduce Man Hour &amp;  Paper Usage </a:t>
                </a:r>
              </a:p>
            </p:txBody>
          </p:sp>
        </p:grp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66C13112-FFFF-2349-0ADB-05BDBC33BC55}"/>
                </a:ext>
              </a:extLst>
            </p:cNvPr>
            <p:cNvSpPr/>
            <p:nvPr/>
          </p:nvSpPr>
          <p:spPr>
            <a:xfrm>
              <a:off x="5118049" y="2104191"/>
              <a:ext cx="774713" cy="295006"/>
            </a:xfrm>
            <a:prstGeom prst="rect">
              <a:avLst/>
            </a:prstGeom>
            <a:solidFill>
              <a:srgbClr val="437F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EF8BF470-261D-2426-0E90-BDD5B66588F4}"/>
                </a:ext>
              </a:extLst>
            </p:cNvPr>
            <p:cNvSpPr/>
            <p:nvPr/>
          </p:nvSpPr>
          <p:spPr>
            <a:xfrm>
              <a:off x="5159318" y="4702134"/>
              <a:ext cx="733444" cy="295006"/>
            </a:xfrm>
            <a:prstGeom prst="rect">
              <a:avLst/>
            </a:prstGeom>
            <a:solidFill>
              <a:srgbClr val="437F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E089C6-1B21-3003-2BC1-E5618E9F280E}"/>
                </a:ext>
              </a:extLst>
            </p:cNvPr>
            <p:cNvSpPr txBox="1"/>
            <p:nvPr/>
          </p:nvSpPr>
          <p:spPr>
            <a:xfrm>
              <a:off x="4954420" y="2486432"/>
              <a:ext cx="12926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By Office Phone</a:t>
              </a:r>
            </a:p>
          </p:txBody>
        </p:sp>
      </p:grpSp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FF05ABBB-C471-C73E-3387-7663F57862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35170" y="4249067"/>
            <a:ext cx="579828" cy="4605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886B85F-FEB0-2BB1-18EA-DAF1D11140E3}"/>
              </a:ext>
            </a:extLst>
          </p:cNvPr>
          <p:cNvSpPr txBox="1"/>
          <p:nvPr/>
        </p:nvSpPr>
        <p:spPr>
          <a:xfrm>
            <a:off x="5039993" y="5000422"/>
            <a:ext cx="1093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By Personal Mail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42CC5F-ED55-E81F-C472-122C6FF05808}"/>
              </a:ext>
            </a:extLst>
          </p:cNvPr>
          <p:cNvSpPr/>
          <p:nvPr/>
        </p:nvSpPr>
        <p:spPr>
          <a:xfrm>
            <a:off x="4995748" y="1611748"/>
            <a:ext cx="1006972" cy="855727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33CEB2-FC4E-67D0-3399-7629F0596BB8}"/>
              </a:ext>
            </a:extLst>
          </p:cNvPr>
          <p:cNvSpPr/>
          <p:nvPr/>
        </p:nvSpPr>
        <p:spPr>
          <a:xfrm>
            <a:off x="5028070" y="4191850"/>
            <a:ext cx="1006972" cy="855727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A black background with a black circle&#10;&#10;Description automatically generated">
            <a:extLst>
              <a:ext uri="{FF2B5EF4-FFF2-40B4-BE49-F238E27FC236}">
                <a16:creationId xmlns:a16="http://schemas.microsoft.com/office/drawing/2014/main" id="{BC069B5E-3CFA-8BEF-6D50-D9CFB7786A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18" y="1664627"/>
            <a:ext cx="522360" cy="3890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69D7637-F583-B6F2-AF1F-8FA7FFEC680F}"/>
              </a:ext>
            </a:extLst>
          </p:cNvPr>
          <p:cNvSpPr txBox="1"/>
          <p:nvPr/>
        </p:nvSpPr>
        <p:spPr>
          <a:xfrm>
            <a:off x="6312240" y="4103260"/>
            <a:ext cx="2955731" cy="22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0000CC"/>
                </a:solidFill>
              </a:rPr>
              <a:t>FLEXIBLE  ACCESS</a:t>
            </a:r>
          </a:p>
          <a:p>
            <a:pPr algn="just">
              <a:lnSpc>
                <a:spcPct val="150000"/>
              </a:lnSpc>
            </a:pPr>
            <a:r>
              <a:rPr lang="en-US" sz="1000" b="1" dirty="0">
                <a:solidFill>
                  <a:srgbClr val="002060"/>
                </a:solidFill>
              </a:rPr>
              <a:t>Some system we create in 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rgbClr val="0000CC"/>
                </a:solidFill>
              </a:rPr>
              <a:t>MS Form </a:t>
            </a:r>
            <a:r>
              <a:rPr lang="en-US" sz="1000" b="1" dirty="0">
                <a:solidFill>
                  <a:srgbClr val="002060"/>
                </a:solidFill>
              </a:rPr>
              <a:t>so that it can be accessed by all employees and of course it can be accessed </a:t>
            </a:r>
            <a:r>
              <a:rPr lang="en-US" sz="1400" b="1" dirty="0">
                <a:solidFill>
                  <a:srgbClr val="0000CC"/>
                </a:solidFill>
              </a:rPr>
              <a:t>Anywhere and Anytime.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rgbClr val="0000CC"/>
                </a:solidFill>
              </a:rPr>
              <a:t>Approval Everywhere and Every time with MS Teams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49C68-DBBF-A8A1-1ED7-1FF2C0F579F9}"/>
              </a:ext>
            </a:extLst>
          </p:cNvPr>
          <p:cNvSpPr txBox="1"/>
          <p:nvPr/>
        </p:nvSpPr>
        <p:spPr>
          <a:xfrm>
            <a:off x="6090532" y="944340"/>
            <a:ext cx="2815753" cy="100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50000"/>
              </a:lnSpc>
            </a:pPr>
            <a:r>
              <a:rPr lang="en-US" sz="1600" b="1" dirty="0">
                <a:solidFill>
                  <a:srgbClr val="0000CC"/>
                </a:solidFill>
              </a:rPr>
              <a:t>NOTIFICATION</a:t>
            </a:r>
          </a:p>
          <a:p>
            <a:pPr marL="91440">
              <a:lnSpc>
                <a:spcPct val="150000"/>
              </a:lnSpc>
            </a:pPr>
            <a:r>
              <a:rPr lang="en-US" sz="1100" b="1" dirty="0">
                <a:solidFill>
                  <a:srgbClr val="002060"/>
                </a:solidFill>
              </a:rPr>
              <a:t>All employee as a requester get notification from their </a:t>
            </a:r>
            <a:r>
              <a:rPr lang="en-US" sz="1400" b="1" dirty="0">
                <a:solidFill>
                  <a:srgbClr val="0000CC"/>
                </a:solidFill>
              </a:rPr>
              <a:t>Personal Account Mail </a:t>
            </a:r>
            <a:endParaRPr lang="en-US" sz="1100" b="1" dirty="0">
              <a:solidFill>
                <a:srgbClr val="0000CC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FEEF5AD-1080-31A1-BCDF-064BD75D2A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9204" y="4442247"/>
            <a:ext cx="2575589" cy="1630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108A00D-7BC0-B4C5-9DEE-8DC265D72FD8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7788779" y="1189764"/>
            <a:ext cx="1625897" cy="338951"/>
          </a:xfrm>
          <a:prstGeom prst="bentConnector3">
            <a:avLst>
              <a:gd name="adj1" fmla="val 20006"/>
            </a:avLst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324F5C-AF84-FB85-2847-F53D6A785547}"/>
              </a:ext>
            </a:extLst>
          </p:cNvPr>
          <p:cNvCxnSpPr>
            <a:cxnSpLocks/>
          </p:cNvCxnSpPr>
          <p:nvPr/>
        </p:nvCxnSpPr>
        <p:spPr>
          <a:xfrm rot="10800000">
            <a:off x="7932724" y="4328139"/>
            <a:ext cx="1456480" cy="257356"/>
          </a:xfrm>
          <a:prstGeom prst="bentConnector3">
            <a:avLst>
              <a:gd name="adj1" fmla="val 62706"/>
            </a:avLst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4EC6DE-FA6F-92E2-14E6-77830CEC54EE}"/>
              </a:ext>
            </a:extLst>
          </p:cNvPr>
          <p:cNvSpPr txBox="1"/>
          <p:nvPr/>
        </p:nvSpPr>
        <p:spPr>
          <a:xfrm>
            <a:off x="9215941" y="2879708"/>
            <a:ext cx="2623038" cy="14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</a:rPr>
              <a:t>AUTO FILL INPUT</a:t>
            </a:r>
          </a:p>
          <a:p>
            <a:pPr algn="just">
              <a:lnSpc>
                <a:spcPct val="150000"/>
              </a:lnSpc>
            </a:pPr>
            <a:r>
              <a:rPr lang="en-US" sz="1000" b="1" dirty="0"/>
              <a:t>Some system we create in Power Apps and </a:t>
            </a:r>
            <a:r>
              <a:rPr lang="en-US" sz="1050" b="1" dirty="0">
                <a:solidFill>
                  <a:srgbClr val="0000CC"/>
                </a:solidFill>
              </a:rPr>
              <a:t>We Connect to local Database </a:t>
            </a:r>
            <a:r>
              <a:rPr lang="en-US" sz="1000" b="1" dirty="0"/>
              <a:t>make the Application </a:t>
            </a:r>
            <a:r>
              <a:rPr lang="en-US" sz="1400" b="1" dirty="0">
                <a:solidFill>
                  <a:srgbClr val="0000CC"/>
                </a:solidFill>
              </a:rPr>
              <a:t>Auto fill employee data when we just Input our NIK </a:t>
            </a:r>
            <a:endParaRPr lang="en-US" sz="1000" b="1" dirty="0">
              <a:solidFill>
                <a:srgbClr val="0000CC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2B6ADD-6F4B-05C0-18DA-867900AA6C8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798" t="12218" r="7500" b="5126"/>
          <a:stretch/>
        </p:blipFill>
        <p:spPr>
          <a:xfrm>
            <a:off x="6342530" y="2200174"/>
            <a:ext cx="2560418" cy="1925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25B5099-E7DF-59C2-334B-86339E0C0302}"/>
              </a:ext>
            </a:extLst>
          </p:cNvPr>
          <p:cNvSpPr/>
          <p:nvPr/>
        </p:nvSpPr>
        <p:spPr>
          <a:xfrm>
            <a:off x="6379960" y="2688944"/>
            <a:ext cx="874031" cy="236491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DAE9D87-DB1A-51A6-BF79-41DAA502DE2D}"/>
              </a:ext>
            </a:extLst>
          </p:cNvPr>
          <p:cNvCxnSpPr>
            <a:cxnSpLocks/>
          </p:cNvCxnSpPr>
          <p:nvPr/>
        </p:nvCxnSpPr>
        <p:spPr>
          <a:xfrm>
            <a:off x="7291421" y="2813422"/>
            <a:ext cx="2921929" cy="235743"/>
          </a:xfrm>
          <a:prstGeom prst="bentConnector3">
            <a:avLst>
              <a:gd name="adj1" fmla="val 64082"/>
            </a:avLst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89897C-DEBA-3383-CF51-0688532BD837}"/>
              </a:ext>
            </a:extLst>
          </p:cNvPr>
          <p:cNvGrpSpPr/>
          <p:nvPr/>
        </p:nvGrpSpPr>
        <p:grpSpPr>
          <a:xfrm>
            <a:off x="9414675" y="1075850"/>
            <a:ext cx="2481052" cy="1706656"/>
            <a:chOff x="2283939" y="1"/>
            <a:chExt cx="1852590" cy="32022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1" name="Picture 2" descr="Image preview">
              <a:extLst>
                <a:ext uri="{FF2B5EF4-FFF2-40B4-BE49-F238E27FC236}">
                  <a16:creationId xmlns:a16="http://schemas.microsoft.com/office/drawing/2014/main" id="{876EE0C5-D6E7-9E6D-A254-9E8D6B274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440"/>
            <a:stretch/>
          </p:blipFill>
          <p:spPr bwMode="auto">
            <a:xfrm>
              <a:off x="2283939" y="1"/>
              <a:ext cx="1848339" cy="169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41D1EAF9-8F5B-A2D3-B40F-45B569409A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9"/>
            <a:stretch/>
          </p:blipFill>
          <p:spPr bwMode="auto">
            <a:xfrm>
              <a:off x="2288190" y="1652205"/>
              <a:ext cx="1848339" cy="155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716FA38-F00C-6242-B18F-ECDE737186D5}"/>
              </a:ext>
            </a:extLst>
          </p:cNvPr>
          <p:cNvSpPr txBox="1"/>
          <p:nvPr/>
        </p:nvSpPr>
        <p:spPr>
          <a:xfrm>
            <a:off x="3024394" y="6421973"/>
            <a:ext cx="786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  <a:highlight>
                  <a:srgbClr val="FFFF00"/>
                </a:highlight>
              </a:rPr>
              <a:t>DIGITIZING SYSTEM TO IMPROVE EFFICIENCY IN AN EASY, FAST, AND CHEAP WAY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407933-E393-4584-6581-1B6EDF220347}"/>
              </a:ext>
            </a:extLst>
          </p:cNvPr>
          <p:cNvSpPr txBox="1"/>
          <p:nvPr/>
        </p:nvSpPr>
        <p:spPr>
          <a:xfrm>
            <a:off x="1873610" y="16469"/>
            <a:ext cx="872871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37F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SYSTEM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0B6A73-F11C-576F-BBE8-91E65F693402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367F906-AB0C-07BA-EB5E-C19C1B188982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B873359-B3A9-685B-F042-7EC980FBDBB6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67" name="図 7">
                <a:extLst>
                  <a:ext uri="{FF2B5EF4-FFF2-40B4-BE49-F238E27FC236}">
                    <a16:creationId xmlns:a16="http://schemas.microsoft.com/office/drawing/2014/main" id="{9FF8EE9F-4C55-E654-EC11-7853D366E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4C4345C1-D114-5E67-CCBA-B72FB4A64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69" name="TextBox 19">
                <a:extLst>
                  <a:ext uri="{FF2B5EF4-FFF2-40B4-BE49-F238E27FC236}">
                    <a16:creationId xmlns:a16="http://schemas.microsoft.com/office/drawing/2014/main" id="{22E2B4BF-F934-DB2B-1112-E3F9B1DF5FE9}"/>
                  </a:ext>
                </a:extLst>
              </p:cNvPr>
              <p:cNvSpPr txBox="1"/>
              <p:nvPr/>
            </p:nvSpPr>
            <p:spPr>
              <a:xfrm>
                <a:off x="768018" y="8655360"/>
                <a:ext cx="4328328" cy="2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70" name="TextBox 20">
                <a:extLst>
                  <a:ext uri="{FF2B5EF4-FFF2-40B4-BE49-F238E27FC236}">
                    <a16:creationId xmlns:a16="http://schemas.microsoft.com/office/drawing/2014/main" id="{ACA45A62-D968-043C-DF60-9DF1A14F1FAE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71" name="TextBox 21">
                <a:extLst>
                  <a:ext uri="{FF2B5EF4-FFF2-40B4-BE49-F238E27FC236}">
                    <a16:creationId xmlns:a16="http://schemas.microsoft.com/office/drawing/2014/main" id="{E6EDDCE8-79FB-BB9F-E241-6457BF9EBEAB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C6A95B-BF91-C6C4-DA08-5453B1067E0F}"/>
              </a:ext>
            </a:extLst>
          </p:cNvPr>
          <p:cNvCxnSpPr>
            <a:cxnSpLocks/>
          </p:cNvCxnSpPr>
          <p:nvPr/>
        </p:nvCxnSpPr>
        <p:spPr>
          <a:xfrm>
            <a:off x="0" y="516044"/>
            <a:ext cx="1227649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18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Konektor Lurus 46">
            <a:extLst>
              <a:ext uri="{FF2B5EF4-FFF2-40B4-BE49-F238E27FC236}">
                <a16:creationId xmlns:a16="http://schemas.microsoft.com/office/drawing/2014/main" id="{9D410C79-E66E-5382-25C7-E0E56B6F0B2F}"/>
              </a:ext>
            </a:extLst>
          </p:cNvPr>
          <p:cNvCxnSpPr>
            <a:cxnSpLocks/>
          </p:cNvCxnSpPr>
          <p:nvPr/>
        </p:nvCxnSpPr>
        <p:spPr>
          <a:xfrm>
            <a:off x="496388" y="794024"/>
            <a:ext cx="112495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117DD6-A08F-CEAF-B660-65A1D612D967}"/>
              </a:ext>
            </a:extLst>
          </p:cNvPr>
          <p:cNvSpPr txBox="1"/>
          <p:nvPr/>
        </p:nvSpPr>
        <p:spPr>
          <a:xfrm>
            <a:off x="5182064" y="342228"/>
            <a:ext cx="1827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 GA FORM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70D19F-149A-E032-32A9-35FE577FD407}"/>
              </a:ext>
            </a:extLst>
          </p:cNvPr>
          <p:cNvGrpSpPr/>
          <p:nvPr/>
        </p:nvGrpSpPr>
        <p:grpSpPr>
          <a:xfrm>
            <a:off x="343647" y="99788"/>
            <a:ext cx="2810340" cy="859440"/>
            <a:chOff x="343647" y="57256"/>
            <a:chExt cx="2810340" cy="859440"/>
          </a:xfrm>
        </p:grpSpPr>
        <p:sp>
          <p:nvSpPr>
            <p:cNvPr id="4" name="Paralelogram 25">
              <a:extLst>
                <a:ext uri="{FF2B5EF4-FFF2-40B4-BE49-F238E27FC236}">
                  <a16:creationId xmlns:a16="http://schemas.microsoft.com/office/drawing/2014/main" id="{5D50FD30-2E2F-A89B-36BA-E9B2BCF835BA}"/>
                </a:ext>
              </a:extLst>
            </p:cNvPr>
            <p:cNvSpPr/>
            <p:nvPr/>
          </p:nvSpPr>
          <p:spPr>
            <a:xfrm>
              <a:off x="439381" y="326315"/>
              <a:ext cx="2206855" cy="535495"/>
            </a:xfrm>
            <a:custGeom>
              <a:avLst/>
              <a:gdLst>
                <a:gd name="connsiteX0" fmla="*/ 0 w 2993328"/>
                <a:gd name="connsiteY0" fmla="*/ 752623 h 752623"/>
                <a:gd name="connsiteX1" fmla="*/ 188156 w 2993328"/>
                <a:gd name="connsiteY1" fmla="*/ 0 h 752623"/>
                <a:gd name="connsiteX2" fmla="*/ 2993328 w 2993328"/>
                <a:gd name="connsiteY2" fmla="*/ 0 h 752623"/>
                <a:gd name="connsiteX3" fmla="*/ 2805172 w 2993328"/>
                <a:gd name="connsiteY3" fmla="*/ 752623 h 752623"/>
                <a:gd name="connsiteX4" fmla="*/ 0 w 2993328"/>
                <a:gd name="connsiteY4" fmla="*/ 752623 h 752623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594157 w 2993328"/>
                <a:gd name="connsiteY3" fmla="*/ 759656 h 759656"/>
                <a:gd name="connsiteX4" fmla="*/ 0 w 2993328"/>
                <a:gd name="connsiteY4" fmla="*/ 752623 h 759656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439413 w 2993328"/>
                <a:gd name="connsiteY3" fmla="*/ 759656 h 759656"/>
                <a:gd name="connsiteX4" fmla="*/ 0 w 2993328"/>
                <a:gd name="connsiteY4" fmla="*/ 752623 h 75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3328" h="759656">
                  <a:moveTo>
                    <a:pt x="0" y="752623"/>
                  </a:moveTo>
                  <a:lnTo>
                    <a:pt x="188156" y="0"/>
                  </a:lnTo>
                  <a:lnTo>
                    <a:pt x="2993328" y="0"/>
                  </a:lnTo>
                  <a:lnTo>
                    <a:pt x="2439413" y="759656"/>
                  </a:lnTo>
                  <a:lnTo>
                    <a:pt x="0" y="752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Paralelogram 25">
              <a:extLst>
                <a:ext uri="{FF2B5EF4-FFF2-40B4-BE49-F238E27FC236}">
                  <a16:creationId xmlns:a16="http://schemas.microsoft.com/office/drawing/2014/main" id="{5D47AECD-2DA2-741E-7EF3-5A764E241262}"/>
                </a:ext>
              </a:extLst>
            </p:cNvPr>
            <p:cNvSpPr/>
            <p:nvPr/>
          </p:nvSpPr>
          <p:spPr>
            <a:xfrm>
              <a:off x="947132" y="318685"/>
              <a:ext cx="2206855" cy="461665"/>
            </a:xfrm>
            <a:custGeom>
              <a:avLst/>
              <a:gdLst>
                <a:gd name="connsiteX0" fmla="*/ 0 w 2993328"/>
                <a:gd name="connsiteY0" fmla="*/ 752623 h 752623"/>
                <a:gd name="connsiteX1" fmla="*/ 188156 w 2993328"/>
                <a:gd name="connsiteY1" fmla="*/ 0 h 752623"/>
                <a:gd name="connsiteX2" fmla="*/ 2993328 w 2993328"/>
                <a:gd name="connsiteY2" fmla="*/ 0 h 752623"/>
                <a:gd name="connsiteX3" fmla="*/ 2805172 w 2993328"/>
                <a:gd name="connsiteY3" fmla="*/ 752623 h 752623"/>
                <a:gd name="connsiteX4" fmla="*/ 0 w 2993328"/>
                <a:gd name="connsiteY4" fmla="*/ 752623 h 752623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594157 w 2993328"/>
                <a:gd name="connsiteY3" fmla="*/ 759656 h 759656"/>
                <a:gd name="connsiteX4" fmla="*/ 0 w 2993328"/>
                <a:gd name="connsiteY4" fmla="*/ 752623 h 759656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439413 w 2993328"/>
                <a:gd name="connsiteY3" fmla="*/ 759656 h 759656"/>
                <a:gd name="connsiteX4" fmla="*/ 0 w 2993328"/>
                <a:gd name="connsiteY4" fmla="*/ 752623 h 75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3328" h="759656">
                  <a:moveTo>
                    <a:pt x="0" y="752623"/>
                  </a:moveTo>
                  <a:lnTo>
                    <a:pt x="188156" y="0"/>
                  </a:lnTo>
                  <a:lnTo>
                    <a:pt x="2993328" y="0"/>
                  </a:lnTo>
                  <a:lnTo>
                    <a:pt x="2439413" y="759656"/>
                  </a:lnTo>
                  <a:lnTo>
                    <a:pt x="0" y="752623"/>
                  </a:lnTo>
                  <a:close/>
                </a:path>
              </a:pathLst>
            </a:custGeom>
            <a:solidFill>
              <a:srgbClr val="F4F2D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85">
              <a:extLst>
                <a:ext uri="{FF2B5EF4-FFF2-40B4-BE49-F238E27FC236}">
                  <a16:creationId xmlns:a16="http://schemas.microsoft.com/office/drawing/2014/main" id="{932FA69B-7235-88B4-44B9-92C7CC531A11}"/>
                </a:ext>
              </a:extLst>
            </p:cNvPr>
            <p:cNvSpPr txBox="1"/>
            <p:nvPr/>
          </p:nvSpPr>
          <p:spPr>
            <a:xfrm>
              <a:off x="1245971" y="365605"/>
              <a:ext cx="1720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Smart HR GA System</a:t>
              </a:r>
            </a:p>
          </p:txBody>
        </p:sp>
        <p:sp>
          <p:nvSpPr>
            <p:cNvPr id="7" name="Bagan alur: Konektor 48">
              <a:extLst>
                <a:ext uri="{FF2B5EF4-FFF2-40B4-BE49-F238E27FC236}">
                  <a16:creationId xmlns:a16="http://schemas.microsoft.com/office/drawing/2014/main" id="{40E637DC-7212-5311-BAE5-09DF1F6574DA}"/>
                </a:ext>
              </a:extLst>
            </p:cNvPr>
            <p:cNvSpPr/>
            <p:nvPr/>
          </p:nvSpPr>
          <p:spPr>
            <a:xfrm flipH="1">
              <a:off x="343647" y="57256"/>
              <a:ext cx="921978" cy="859440"/>
            </a:xfrm>
            <a:prstGeom prst="flowChartConnector">
              <a:avLst/>
            </a:prstGeom>
            <a:noFill/>
            <a:ln w="28575">
              <a:solidFill>
                <a:schemeClr val="accent1">
                  <a:lumMod val="50000"/>
                </a:schemeClr>
              </a:solidFill>
              <a:prstDash val="dashDot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agan alur: Konektor 48">
              <a:extLst>
                <a:ext uri="{FF2B5EF4-FFF2-40B4-BE49-F238E27FC236}">
                  <a16:creationId xmlns:a16="http://schemas.microsoft.com/office/drawing/2014/main" id="{57397C9B-4D00-058B-C918-3DD70C93077E}"/>
                </a:ext>
              </a:extLst>
            </p:cNvPr>
            <p:cNvSpPr/>
            <p:nvPr/>
          </p:nvSpPr>
          <p:spPr>
            <a:xfrm flipH="1">
              <a:off x="439381" y="160110"/>
              <a:ext cx="748154" cy="679285"/>
            </a:xfrm>
            <a:prstGeom prst="flowChartConnector">
              <a:avLst/>
            </a:prstGeom>
            <a:solidFill>
              <a:srgbClr val="20386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568D5BF9-9FED-9496-3BF8-B129A55838EB}"/>
                </a:ext>
              </a:extLst>
            </p:cNvPr>
            <p:cNvSpPr txBox="1"/>
            <p:nvPr/>
          </p:nvSpPr>
          <p:spPr>
            <a:xfrm>
              <a:off x="414493" y="268919"/>
              <a:ext cx="826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SHS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CBD51F-3EF7-DA74-F58C-DBE56D78A667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8E4971-0869-1C87-398C-7EE28A85005D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5AF7D9-5770-FA42-5675-A5EB5CE48147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13" name="図 7">
                <a:extLst>
                  <a:ext uri="{FF2B5EF4-FFF2-40B4-BE49-F238E27FC236}">
                    <a16:creationId xmlns:a16="http://schemas.microsoft.com/office/drawing/2014/main" id="{07279208-DAE8-87EE-A08D-DED6B58E4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857235-C326-ED85-ED8B-FC9BFD2E9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D2936816-31C3-B078-3149-42FBF2361EAD}"/>
                  </a:ext>
                </a:extLst>
              </p:cNvPr>
              <p:cNvSpPr txBox="1"/>
              <p:nvPr/>
            </p:nvSpPr>
            <p:spPr>
              <a:xfrm>
                <a:off x="754903" y="8657057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78BAED66-DC99-6ABA-9366-B5B61EA82E8E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69A1C5E1-3716-9BAB-A56E-5B3123F622F9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98" name="AutoShape 2" descr="VBA Macros | Guide to Record Macro in VBA with Excel Examples">
            <a:extLst>
              <a:ext uri="{FF2B5EF4-FFF2-40B4-BE49-F238E27FC236}">
                <a16:creationId xmlns:a16="http://schemas.microsoft.com/office/drawing/2014/main" id="{9F6F4C8F-A282-17B5-7743-0646777AA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49230" y="3837597"/>
            <a:ext cx="92146" cy="9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81C1E9-3FC8-04EB-A012-8D9B7E9D7E83}"/>
              </a:ext>
            </a:extLst>
          </p:cNvPr>
          <p:cNvGrpSpPr/>
          <p:nvPr/>
        </p:nvGrpSpPr>
        <p:grpSpPr>
          <a:xfrm>
            <a:off x="2624171" y="1997805"/>
            <a:ext cx="1993191" cy="461665"/>
            <a:chOff x="313980" y="3832281"/>
            <a:chExt cx="1993191" cy="461665"/>
          </a:xfrm>
        </p:grpSpPr>
        <p:pic>
          <p:nvPicPr>
            <p:cNvPr id="21" name="Grafik 20" descr="Gulung dengan isian solid">
              <a:extLst>
                <a:ext uri="{FF2B5EF4-FFF2-40B4-BE49-F238E27FC236}">
                  <a16:creationId xmlns:a16="http://schemas.microsoft.com/office/drawing/2014/main" id="{48E5B612-EE84-5BB2-BB7B-4AE7D098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3980" y="3893131"/>
              <a:ext cx="479997" cy="400815"/>
            </a:xfrm>
            <a:prstGeom prst="rect">
              <a:avLst/>
            </a:prstGeom>
          </p:spPr>
        </p:pic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ABA70C1D-E66D-BEBB-77DD-31C852B4B15E}"/>
                </a:ext>
              </a:extLst>
            </p:cNvPr>
            <p:cNvSpPr txBox="1"/>
            <p:nvPr/>
          </p:nvSpPr>
          <p:spPr>
            <a:xfrm>
              <a:off x="732561" y="3832281"/>
              <a:ext cx="1574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C00000"/>
                  </a:solidFill>
                </a:rPr>
                <a:t>16 FORM </a:t>
              </a:r>
            </a:p>
            <a:p>
              <a:pPr algn="just"/>
              <a:r>
                <a:rPr lang="en-US" sz="1200" dirty="0"/>
                <a:t>are still paper-based</a:t>
              </a:r>
            </a:p>
          </p:txBody>
        </p:sp>
      </p:grpSp>
      <p:sp>
        <p:nvSpPr>
          <p:cNvPr id="25" name="TextBox 45">
            <a:extLst>
              <a:ext uri="{FF2B5EF4-FFF2-40B4-BE49-F238E27FC236}">
                <a16:creationId xmlns:a16="http://schemas.microsoft.com/office/drawing/2014/main" id="{CA36E559-1F1F-7B27-09CF-50208292C920}"/>
              </a:ext>
            </a:extLst>
          </p:cNvPr>
          <p:cNvSpPr txBox="1"/>
          <p:nvPr/>
        </p:nvSpPr>
        <p:spPr>
          <a:xfrm>
            <a:off x="1052946" y="2406249"/>
            <a:ext cx="5068204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Mutation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Office Access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Independent transportation allowance registration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Salary Correction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ID Card Replacement Form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Document Request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Permit Work Leave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Absence Statement Without Explanation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Holiday Work Request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Day Change Request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Training Report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Work Permit Outside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Own Motor Vehicle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Claims For Official Travel Expenses by Private Vehicle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Registration Of Independent Transportation Allowance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</a:rPr>
              <a:t>Vehicle Lending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BF9A2C-F34A-4E00-7DD5-C1299D64468E}"/>
              </a:ext>
            </a:extLst>
          </p:cNvPr>
          <p:cNvGrpSpPr/>
          <p:nvPr/>
        </p:nvGrpSpPr>
        <p:grpSpPr>
          <a:xfrm>
            <a:off x="8739531" y="2002344"/>
            <a:ext cx="1656596" cy="472781"/>
            <a:chOff x="2414053" y="3867959"/>
            <a:chExt cx="1656596" cy="472781"/>
          </a:xfrm>
        </p:grpSpPr>
        <p:sp>
          <p:nvSpPr>
            <p:cNvPr id="30" name="TextBox 45">
              <a:extLst>
                <a:ext uri="{FF2B5EF4-FFF2-40B4-BE49-F238E27FC236}">
                  <a16:creationId xmlns:a16="http://schemas.microsoft.com/office/drawing/2014/main" id="{E2FE6460-D4AC-9D77-14A1-A64C074D2DDA}"/>
                </a:ext>
              </a:extLst>
            </p:cNvPr>
            <p:cNvSpPr txBox="1"/>
            <p:nvPr/>
          </p:nvSpPr>
          <p:spPr>
            <a:xfrm>
              <a:off x="2757822" y="3867959"/>
              <a:ext cx="13128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C00000"/>
                  </a:solidFill>
                </a:rPr>
                <a:t>4 FORM </a:t>
              </a:r>
              <a:r>
                <a:rPr lang="en-US" sz="1200" dirty="0"/>
                <a:t>digital</a:t>
              </a:r>
              <a:r>
                <a:rPr lang="en-US" sz="1200" b="1" dirty="0">
                  <a:solidFill>
                    <a:srgbClr val="C00000"/>
                  </a:solidFill>
                </a:rPr>
                <a:t> </a:t>
              </a:r>
            </a:p>
            <a:p>
              <a:pPr algn="just"/>
              <a:r>
                <a:rPr lang="en-US" sz="1200" dirty="0"/>
                <a:t>in HRSS</a:t>
              </a:r>
            </a:p>
          </p:txBody>
        </p:sp>
        <p:pic>
          <p:nvPicPr>
            <p:cNvPr id="31" name="Picture 94">
              <a:extLst>
                <a:ext uri="{FF2B5EF4-FFF2-40B4-BE49-F238E27FC236}">
                  <a16:creationId xmlns:a16="http://schemas.microsoft.com/office/drawing/2014/main" id="{BCD9A152-A7C0-F851-444C-3AB8C17C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4053" y="3927489"/>
              <a:ext cx="404261" cy="413251"/>
            </a:xfrm>
            <a:prstGeom prst="rect">
              <a:avLst/>
            </a:prstGeom>
          </p:spPr>
        </p:pic>
      </p:grpSp>
      <p:sp>
        <p:nvSpPr>
          <p:cNvPr id="32" name="TextBox 45">
            <a:extLst>
              <a:ext uri="{FF2B5EF4-FFF2-40B4-BE49-F238E27FC236}">
                <a16:creationId xmlns:a16="http://schemas.microsoft.com/office/drawing/2014/main" id="{3677F0F2-ED4E-CF98-D564-2F0934A55F17}"/>
              </a:ext>
            </a:extLst>
          </p:cNvPr>
          <p:cNvSpPr txBox="1"/>
          <p:nvPr/>
        </p:nvSpPr>
        <p:spPr>
          <a:xfrm>
            <a:off x="6923561" y="2842196"/>
            <a:ext cx="2381498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200" dirty="0"/>
              <a:t> Form Overtime Request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 Form MBO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 Form Manpower Request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 Form  Appraisal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0A4511-3F78-1B50-50EF-46AABA02F8A5}"/>
              </a:ext>
            </a:extLst>
          </p:cNvPr>
          <p:cNvSpPr/>
          <p:nvPr/>
        </p:nvSpPr>
        <p:spPr>
          <a:xfrm>
            <a:off x="770477" y="1823658"/>
            <a:ext cx="5325523" cy="3834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37F8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8A6B04-5E42-AEDC-52EF-73369F4EC432}"/>
              </a:ext>
            </a:extLst>
          </p:cNvPr>
          <p:cNvSpPr/>
          <p:nvPr/>
        </p:nvSpPr>
        <p:spPr>
          <a:xfrm>
            <a:off x="6471058" y="1809327"/>
            <a:ext cx="5274856" cy="38349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37F86"/>
              </a:solidFill>
            </a:endParaRPr>
          </a:p>
        </p:txBody>
      </p:sp>
      <p:sp>
        <p:nvSpPr>
          <p:cNvPr id="35" name="Arrow: Right 34">
            <a:hlinkClick r:id="rId7" action="ppaction://hlinksldjump"/>
            <a:extLst>
              <a:ext uri="{FF2B5EF4-FFF2-40B4-BE49-F238E27FC236}">
                <a16:creationId xmlns:a16="http://schemas.microsoft.com/office/drawing/2014/main" id="{B63F1BC6-CD9E-DF63-628B-4465EB6AA649}"/>
              </a:ext>
            </a:extLst>
          </p:cNvPr>
          <p:cNvSpPr/>
          <p:nvPr/>
        </p:nvSpPr>
        <p:spPr>
          <a:xfrm>
            <a:off x="10902935" y="311451"/>
            <a:ext cx="683865" cy="3638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55445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Konektor Lurus 46">
            <a:extLst>
              <a:ext uri="{FF2B5EF4-FFF2-40B4-BE49-F238E27FC236}">
                <a16:creationId xmlns:a16="http://schemas.microsoft.com/office/drawing/2014/main" id="{9D410C79-E66E-5382-25C7-E0E56B6F0B2F}"/>
              </a:ext>
            </a:extLst>
          </p:cNvPr>
          <p:cNvCxnSpPr>
            <a:cxnSpLocks/>
          </p:cNvCxnSpPr>
          <p:nvPr/>
        </p:nvCxnSpPr>
        <p:spPr>
          <a:xfrm>
            <a:off x="496388" y="794024"/>
            <a:ext cx="1124952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117DD6-A08F-CEAF-B660-65A1D612D967}"/>
              </a:ext>
            </a:extLst>
          </p:cNvPr>
          <p:cNvSpPr txBox="1"/>
          <p:nvPr/>
        </p:nvSpPr>
        <p:spPr>
          <a:xfrm>
            <a:off x="5182064" y="342228"/>
            <a:ext cx="1827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 GA FORM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70D19F-149A-E032-32A9-35FE577FD407}"/>
              </a:ext>
            </a:extLst>
          </p:cNvPr>
          <p:cNvGrpSpPr/>
          <p:nvPr/>
        </p:nvGrpSpPr>
        <p:grpSpPr>
          <a:xfrm>
            <a:off x="343647" y="99788"/>
            <a:ext cx="2810340" cy="859440"/>
            <a:chOff x="343647" y="57256"/>
            <a:chExt cx="2810340" cy="859440"/>
          </a:xfrm>
        </p:grpSpPr>
        <p:sp>
          <p:nvSpPr>
            <p:cNvPr id="4" name="Paralelogram 25">
              <a:extLst>
                <a:ext uri="{FF2B5EF4-FFF2-40B4-BE49-F238E27FC236}">
                  <a16:creationId xmlns:a16="http://schemas.microsoft.com/office/drawing/2014/main" id="{5D50FD30-2E2F-A89B-36BA-E9B2BCF835BA}"/>
                </a:ext>
              </a:extLst>
            </p:cNvPr>
            <p:cNvSpPr/>
            <p:nvPr/>
          </p:nvSpPr>
          <p:spPr>
            <a:xfrm>
              <a:off x="439381" y="326315"/>
              <a:ext cx="2206855" cy="535495"/>
            </a:xfrm>
            <a:custGeom>
              <a:avLst/>
              <a:gdLst>
                <a:gd name="connsiteX0" fmla="*/ 0 w 2993328"/>
                <a:gd name="connsiteY0" fmla="*/ 752623 h 752623"/>
                <a:gd name="connsiteX1" fmla="*/ 188156 w 2993328"/>
                <a:gd name="connsiteY1" fmla="*/ 0 h 752623"/>
                <a:gd name="connsiteX2" fmla="*/ 2993328 w 2993328"/>
                <a:gd name="connsiteY2" fmla="*/ 0 h 752623"/>
                <a:gd name="connsiteX3" fmla="*/ 2805172 w 2993328"/>
                <a:gd name="connsiteY3" fmla="*/ 752623 h 752623"/>
                <a:gd name="connsiteX4" fmla="*/ 0 w 2993328"/>
                <a:gd name="connsiteY4" fmla="*/ 752623 h 752623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594157 w 2993328"/>
                <a:gd name="connsiteY3" fmla="*/ 759656 h 759656"/>
                <a:gd name="connsiteX4" fmla="*/ 0 w 2993328"/>
                <a:gd name="connsiteY4" fmla="*/ 752623 h 759656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439413 w 2993328"/>
                <a:gd name="connsiteY3" fmla="*/ 759656 h 759656"/>
                <a:gd name="connsiteX4" fmla="*/ 0 w 2993328"/>
                <a:gd name="connsiteY4" fmla="*/ 752623 h 75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3328" h="759656">
                  <a:moveTo>
                    <a:pt x="0" y="752623"/>
                  </a:moveTo>
                  <a:lnTo>
                    <a:pt x="188156" y="0"/>
                  </a:lnTo>
                  <a:lnTo>
                    <a:pt x="2993328" y="0"/>
                  </a:lnTo>
                  <a:lnTo>
                    <a:pt x="2439413" y="759656"/>
                  </a:lnTo>
                  <a:lnTo>
                    <a:pt x="0" y="752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Paralelogram 25">
              <a:extLst>
                <a:ext uri="{FF2B5EF4-FFF2-40B4-BE49-F238E27FC236}">
                  <a16:creationId xmlns:a16="http://schemas.microsoft.com/office/drawing/2014/main" id="{5D47AECD-2DA2-741E-7EF3-5A764E241262}"/>
                </a:ext>
              </a:extLst>
            </p:cNvPr>
            <p:cNvSpPr/>
            <p:nvPr/>
          </p:nvSpPr>
          <p:spPr>
            <a:xfrm>
              <a:off x="947132" y="318685"/>
              <a:ext cx="2206855" cy="461665"/>
            </a:xfrm>
            <a:custGeom>
              <a:avLst/>
              <a:gdLst>
                <a:gd name="connsiteX0" fmla="*/ 0 w 2993328"/>
                <a:gd name="connsiteY0" fmla="*/ 752623 h 752623"/>
                <a:gd name="connsiteX1" fmla="*/ 188156 w 2993328"/>
                <a:gd name="connsiteY1" fmla="*/ 0 h 752623"/>
                <a:gd name="connsiteX2" fmla="*/ 2993328 w 2993328"/>
                <a:gd name="connsiteY2" fmla="*/ 0 h 752623"/>
                <a:gd name="connsiteX3" fmla="*/ 2805172 w 2993328"/>
                <a:gd name="connsiteY3" fmla="*/ 752623 h 752623"/>
                <a:gd name="connsiteX4" fmla="*/ 0 w 2993328"/>
                <a:gd name="connsiteY4" fmla="*/ 752623 h 752623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594157 w 2993328"/>
                <a:gd name="connsiteY3" fmla="*/ 759656 h 759656"/>
                <a:gd name="connsiteX4" fmla="*/ 0 w 2993328"/>
                <a:gd name="connsiteY4" fmla="*/ 752623 h 759656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439413 w 2993328"/>
                <a:gd name="connsiteY3" fmla="*/ 759656 h 759656"/>
                <a:gd name="connsiteX4" fmla="*/ 0 w 2993328"/>
                <a:gd name="connsiteY4" fmla="*/ 752623 h 75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3328" h="759656">
                  <a:moveTo>
                    <a:pt x="0" y="752623"/>
                  </a:moveTo>
                  <a:lnTo>
                    <a:pt x="188156" y="0"/>
                  </a:lnTo>
                  <a:lnTo>
                    <a:pt x="2993328" y="0"/>
                  </a:lnTo>
                  <a:lnTo>
                    <a:pt x="2439413" y="759656"/>
                  </a:lnTo>
                  <a:lnTo>
                    <a:pt x="0" y="752623"/>
                  </a:lnTo>
                  <a:close/>
                </a:path>
              </a:pathLst>
            </a:custGeom>
            <a:solidFill>
              <a:srgbClr val="F4F2D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85">
              <a:extLst>
                <a:ext uri="{FF2B5EF4-FFF2-40B4-BE49-F238E27FC236}">
                  <a16:creationId xmlns:a16="http://schemas.microsoft.com/office/drawing/2014/main" id="{932FA69B-7235-88B4-44B9-92C7CC531A11}"/>
                </a:ext>
              </a:extLst>
            </p:cNvPr>
            <p:cNvSpPr txBox="1"/>
            <p:nvPr/>
          </p:nvSpPr>
          <p:spPr>
            <a:xfrm>
              <a:off x="1245971" y="365605"/>
              <a:ext cx="1720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Smart HR GA System</a:t>
              </a:r>
            </a:p>
          </p:txBody>
        </p:sp>
        <p:sp>
          <p:nvSpPr>
            <p:cNvPr id="7" name="Bagan alur: Konektor 48">
              <a:extLst>
                <a:ext uri="{FF2B5EF4-FFF2-40B4-BE49-F238E27FC236}">
                  <a16:creationId xmlns:a16="http://schemas.microsoft.com/office/drawing/2014/main" id="{40E637DC-7212-5311-BAE5-09DF1F6574DA}"/>
                </a:ext>
              </a:extLst>
            </p:cNvPr>
            <p:cNvSpPr/>
            <p:nvPr/>
          </p:nvSpPr>
          <p:spPr>
            <a:xfrm flipH="1">
              <a:off x="343647" y="57256"/>
              <a:ext cx="921978" cy="859440"/>
            </a:xfrm>
            <a:prstGeom prst="flowChartConnector">
              <a:avLst/>
            </a:prstGeom>
            <a:noFill/>
            <a:ln w="28575">
              <a:solidFill>
                <a:schemeClr val="accent1">
                  <a:lumMod val="50000"/>
                </a:schemeClr>
              </a:solidFill>
              <a:prstDash val="dashDot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agan alur: Konektor 48">
              <a:extLst>
                <a:ext uri="{FF2B5EF4-FFF2-40B4-BE49-F238E27FC236}">
                  <a16:creationId xmlns:a16="http://schemas.microsoft.com/office/drawing/2014/main" id="{57397C9B-4D00-058B-C918-3DD70C93077E}"/>
                </a:ext>
              </a:extLst>
            </p:cNvPr>
            <p:cNvSpPr/>
            <p:nvPr/>
          </p:nvSpPr>
          <p:spPr>
            <a:xfrm flipH="1">
              <a:off x="439381" y="160110"/>
              <a:ext cx="748154" cy="679285"/>
            </a:xfrm>
            <a:prstGeom prst="flowChartConnector">
              <a:avLst/>
            </a:prstGeom>
            <a:solidFill>
              <a:srgbClr val="20386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568D5BF9-9FED-9496-3BF8-B129A55838EB}"/>
                </a:ext>
              </a:extLst>
            </p:cNvPr>
            <p:cNvSpPr txBox="1"/>
            <p:nvPr/>
          </p:nvSpPr>
          <p:spPr>
            <a:xfrm>
              <a:off x="414493" y="268919"/>
              <a:ext cx="826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SHS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CBD51F-3EF7-DA74-F58C-DBE56D78A667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8E4971-0869-1C87-398C-7EE28A85005D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5AF7D9-5770-FA42-5675-A5EB5CE48147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13" name="図 7">
                <a:extLst>
                  <a:ext uri="{FF2B5EF4-FFF2-40B4-BE49-F238E27FC236}">
                    <a16:creationId xmlns:a16="http://schemas.microsoft.com/office/drawing/2014/main" id="{07279208-DAE8-87EE-A08D-DED6B58E4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857235-C326-ED85-ED8B-FC9BFD2E9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D2936816-31C3-B078-3149-42FBF2361EAD}"/>
                  </a:ext>
                </a:extLst>
              </p:cNvPr>
              <p:cNvSpPr txBox="1"/>
              <p:nvPr/>
            </p:nvSpPr>
            <p:spPr>
              <a:xfrm>
                <a:off x="754903" y="8657057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78BAED66-DC99-6ABA-9366-B5B61EA82E8E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7" name="TextBox 21">
                <a:extLst>
                  <a:ext uri="{FF2B5EF4-FFF2-40B4-BE49-F238E27FC236}">
                    <a16:creationId xmlns:a16="http://schemas.microsoft.com/office/drawing/2014/main" id="{69A1C5E1-3716-9BAB-A56E-5B3123F622F9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98" name="AutoShape 2" descr="VBA Macros | Guide to Record Macro in VBA with Excel Examples">
            <a:extLst>
              <a:ext uri="{FF2B5EF4-FFF2-40B4-BE49-F238E27FC236}">
                <a16:creationId xmlns:a16="http://schemas.microsoft.com/office/drawing/2014/main" id="{9F6F4C8F-A282-17B5-7743-0646777AA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49230" y="3837597"/>
            <a:ext cx="92146" cy="9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rrow: Right 34">
            <a:hlinkClick r:id="rId4" action="ppaction://hlinksldjump"/>
            <a:extLst>
              <a:ext uri="{FF2B5EF4-FFF2-40B4-BE49-F238E27FC236}">
                <a16:creationId xmlns:a16="http://schemas.microsoft.com/office/drawing/2014/main" id="{B63F1BC6-CD9E-DF63-628B-4465EB6AA649}"/>
              </a:ext>
            </a:extLst>
          </p:cNvPr>
          <p:cNvSpPr/>
          <p:nvPr/>
        </p:nvSpPr>
        <p:spPr>
          <a:xfrm>
            <a:off x="10902935" y="311451"/>
            <a:ext cx="683865" cy="3638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BACK</a:t>
            </a:r>
          </a:p>
        </p:txBody>
      </p: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E612B66E-59A8-A08C-FD01-2BEEF4B41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63999"/>
              </p:ext>
            </p:extLst>
          </p:nvPr>
        </p:nvGraphicFramePr>
        <p:xfrm>
          <a:off x="1118064" y="1481794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22">
                  <a:extLst>
                    <a:ext uri="{9D8B030D-6E8A-4147-A177-3AD203B41FA5}">
                      <a16:colId xmlns:a16="http://schemas.microsoft.com/office/drawing/2014/main" val="596226647"/>
                    </a:ext>
                  </a:extLst>
                </a:gridCol>
                <a:gridCol w="2182444">
                  <a:extLst>
                    <a:ext uri="{9D8B030D-6E8A-4147-A177-3AD203B41FA5}">
                      <a16:colId xmlns:a16="http://schemas.microsoft.com/office/drawing/2014/main" val="3416113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26804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Case /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2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Mutasi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176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Akses</a:t>
                      </a:r>
                      <a:r>
                        <a:rPr lang="en-US" dirty="0"/>
                        <a:t> 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50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Permintaan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kerja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hari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libur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45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6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13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42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948" y="17007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/>
          <p:cNvSpPr/>
          <p:nvPr/>
        </p:nvSpPr>
        <p:spPr>
          <a:xfrm flipH="1">
            <a:off x="10467670" y="-460505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3436" y="4606072"/>
            <a:ext cx="5601655" cy="620596"/>
          </a:xfrm>
          <a:custGeom>
            <a:avLst/>
            <a:gdLst/>
            <a:ahLst/>
            <a:cxnLst/>
            <a:rect l="l" t="t" r="r" b="b"/>
            <a:pathLst>
              <a:path w="7070549" h="689378">
                <a:moveTo>
                  <a:pt x="0" y="0"/>
                </a:moveTo>
                <a:lnTo>
                  <a:pt x="7070548" y="0"/>
                </a:lnTo>
                <a:lnTo>
                  <a:pt x="7070548" y="689378"/>
                </a:lnTo>
                <a:lnTo>
                  <a:pt x="0" y="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4">
            <a:extLst>
              <a:ext uri="{FF2B5EF4-FFF2-40B4-BE49-F238E27FC236}">
                <a16:creationId xmlns:a16="http://schemas.microsoft.com/office/drawing/2014/main" id="{2BD08A2E-F329-417D-9F0E-39851D82C8D2}"/>
              </a:ext>
            </a:extLst>
          </p:cNvPr>
          <p:cNvSpPr/>
          <p:nvPr/>
        </p:nvSpPr>
        <p:spPr>
          <a:xfrm>
            <a:off x="6243641" y="6345498"/>
            <a:ext cx="5684923" cy="539702"/>
          </a:xfrm>
          <a:custGeom>
            <a:avLst/>
            <a:gdLst/>
            <a:ahLst/>
            <a:cxnLst/>
            <a:rect l="l" t="t" r="r" b="b"/>
            <a:pathLst>
              <a:path w="7070549" h="689378">
                <a:moveTo>
                  <a:pt x="0" y="0"/>
                </a:moveTo>
                <a:lnTo>
                  <a:pt x="7070548" y="0"/>
                </a:lnTo>
                <a:lnTo>
                  <a:pt x="7070548" y="689378"/>
                </a:lnTo>
                <a:lnTo>
                  <a:pt x="0" y="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4">
            <a:extLst>
              <a:ext uri="{FF2B5EF4-FFF2-40B4-BE49-F238E27FC236}">
                <a16:creationId xmlns:a16="http://schemas.microsoft.com/office/drawing/2014/main" id="{9532473F-9BFC-4258-B674-53311299D737}"/>
              </a:ext>
            </a:extLst>
          </p:cNvPr>
          <p:cNvSpPr/>
          <p:nvPr/>
        </p:nvSpPr>
        <p:spPr>
          <a:xfrm>
            <a:off x="6201384" y="2096911"/>
            <a:ext cx="5824463" cy="488486"/>
          </a:xfrm>
          <a:custGeom>
            <a:avLst/>
            <a:gdLst/>
            <a:ahLst/>
            <a:cxnLst/>
            <a:rect l="l" t="t" r="r" b="b"/>
            <a:pathLst>
              <a:path w="7070549" h="689378">
                <a:moveTo>
                  <a:pt x="0" y="0"/>
                </a:moveTo>
                <a:lnTo>
                  <a:pt x="7070548" y="0"/>
                </a:lnTo>
                <a:lnTo>
                  <a:pt x="7070548" y="689378"/>
                </a:lnTo>
                <a:lnTo>
                  <a:pt x="0" y="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0" name="Group 9">
            <a:extLst>
              <a:ext uri="{FF2B5EF4-FFF2-40B4-BE49-F238E27FC236}">
                <a16:creationId xmlns:a16="http://schemas.microsoft.com/office/drawing/2014/main" id="{238D09AA-E43D-4A11-BEFB-760E89BD8309}"/>
              </a:ext>
            </a:extLst>
          </p:cNvPr>
          <p:cNvGrpSpPr/>
          <p:nvPr/>
        </p:nvGrpSpPr>
        <p:grpSpPr>
          <a:xfrm>
            <a:off x="6201386" y="722250"/>
            <a:ext cx="5824462" cy="3051512"/>
            <a:chOff x="0" y="-57150"/>
            <a:chExt cx="2054096" cy="1205535"/>
          </a:xfrm>
        </p:grpSpPr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74C3AE41-E84F-4891-A25C-3E40AE7D59B6}"/>
                </a:ext>
              </a:extLst>
            </p:cNvPr>
            <p:cNvSpPr/>
            <p:nvPr/>
          </p:nvSpPr>
          <p:spPr>
            <a:xfrm>
              <a:off x="0" y="-32928"/>
              <a:ext cx="2054096" cy="528594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E7EF81B1-F65B-4229-BEB8-9569AB4071C1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660" y="2233036"/>
            <a:ext cx="5782210" cy="2409107"/>
            <a:chOff x="0" y="0"/>
            <a:chExt cx="2054096" cy="1148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096" cy="1148385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97561" y="2029072"/>
            <a:ext cx="3577818" cy="388178"/>
            <a:chOff x="0" y="-57150"/>
            <a:chExt cx="1413459" cy="306490"/>
          </a:xfrm>
        </p:grpSpPr>
        <p:sp>
          <p:nvSpPr>
            <p:cNvPr id="13" name="Freeform 13"/>
            <p:cNvSpPr/>
            <p:nvPr/>
          </p:nvSpPr>
          <p:spPr>
            <a:xfrm>
              <a:off x="0" y="50150"/>
              <a:ext cx="1413459" cy="161375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6C6E0-68B2-4E85-A1E7-CEE88EF9624F}"/>
              </a:ext>
            </a:extLst>
          </p:cNvPr>
          <p:cNvGrpSpPr/>
          <p:nvPr/>
        </p:nvGrpSpPr>
        <p:grpSpPr>
          <a:xfrm>
            <a:off x="1422400" y="19209"/>
            <a:ext cx="9347200" cy="651402"/>
            <a:chOff x="2819400" y="28814"/>
            <a:chExt cx="12882104" cy="2227552"/>
          </a:xfrm>
        </p:grpSpPr>
        <p:sp>
          <p:nvSpPr>
            <p:cNvPr id="5" name="Freeform 5"/>
            <p:cNvSpPr/>
            <p:nvPr/>
          </p:nvSpPr>
          <p:spPr>
            <a:xfrm>
              <a:off x="2972699" y="2003115"/>
              <a:ext cx="12510414" cy="253251"/>
            </a:xfrm>
            <a:custGeom>
              <a:avLst/>
              <a:gdLst/>
              <a:ahLst/>
              <a:cxnLst/>
              <a:rect l="l" t="t" r="r" b="b"/>
              <a:pathLst>
                <a:path w="7070549" h="689378">
                  <a:moveTo>
                    <a:pt x="0" y="0"/>
                  </a:moveTo>
                  <a:lnTo>
                    <a:pt x="7070548" y="0"/>
                  </a:lnTo>
                  <a:lnTo>
                    <a:pt x="7070548" y="689378"/>
                  </a:lnTo>
                  <a:lnTo>
                    <a:pt x="0" y="68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819400" y="28814"/>
              <a:ext cx="12882104" cy="1962721"/>
              <a:chOff x="0" y="-57150"/>
              <a:chExt cx="2766987" cy="47152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766987" cy="414374"/>
              </a:xfrm>
              <a:custGeom>
                <a:avLst/>
                <a:gdLst/>
                <a:ahLst/>
                <a:cxnLst/>
                <a:rect l="l" t="t" r="r" b="b"/>
                <a:pathLst>
                  <a:path w="2766987" h="414374">
                    <a:moveTo>
                      <a:pt x="67059" y="0"/>
                    </a:moveTo>
                    <a:lnTo>
                      <a:pt x="2699928" y="0"/>
                    </a:lnTo>
                    <a:cubicBezTo>
                      <a:pt x="2736964" y="0"/>
                      <a:pt x="2766987" y="30023"/>
                      <a:pt x="2766987" y="67059"/>
                    </a:cubicBezTo>
                    <a:lnTo>
                      <a:pt x="2766987" y="347315"/>
                    </a:lnTo>
                    <a:cubicBezTo>
                      <a:pt x="2766987" y="384350"/>
                      <a:pt x="2736964" y="414374"/>
                      <a:pt x="2699928" y="414374"/>
                    </a:cubicBezTo>
                    <a:lnTo>
                      <a:pt x="67059" y="414374"/>
                    </a:lnTo>
                    <a:cubicBezTo>
                      <a:pt x="30023" y="414374"/>
                      <a:pt x="0" y="384350"/>
                      <a:pt x="0" y="347315"/>
                    </a:cubicBezTo>
                    <a:lnTo>
                      <a:pt x="0" y="67059"/>
                    </a:lnTo>
                    <a:cubicBezTo>
                      <a:pt x="0" y="30023"/>
                      <a:pt x="30023" y="0"/>
                      <a:pt x="67059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  <p:txBody>
              <a:bodyPr/>
              <a:lstStyle/>
              <a:p>
                <a:pPr algn="ctr"/>
                <a:endParaRPr lang="en-US" sz="24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2766987" cy="47152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-836087" y="-460505"/>
            <a:ext cx="2560418" cy="3341492"/>
          </a:xfrm>
          <a:custGeom>
            <a:avLst/>
            <a:gdLst/>
            <a:ahLst/>
            <a:cxnLst/>
            <a:rect l="l" t="t" r="r" b="b"/>
            <a:pathLst>
              <a:path w="3840627" h="5012238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47853" y="2022158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CURRENT CONDITION</a:t>
            </a:r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142879B-12BD-4A94-B14D-67587C2D40DE}"/>
              </a:ext>
            </a:extLst>
          </p:cNvPr>
          <p:cNvGrpSpPr/>
          <p:nvPr/>
        </p:nvGrpSpPr>
        <p:grpSpPr>
          <a:xfrm>
            <a:off x="-3649656" y="6442786"/>
            <a:ext cx="19491312" cy="649527"/>
            <a:chOff x="0" y="0"/>
            <a:chExt cx="5133514" cy="293863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93E3062-59A5-44C1-8E53-25C38CF70368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BBEF4FE3-61B8-4761-8CD3-4C26CEAC7E5D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9CFEC7-B5A4-478B-AAD7-12F133814D54}"/>
              </a:ext>
            </a:extLst>
          </p:cNvPr>
          <p:cNvGrpSpPr/>
          <p:nvPr/>
        </p:nvGrpSpPr>
        <p:grpSpPr>
          <a:xfrm>
            <a:off x="633240" y="1407619"/>
            <a:ext cx="2570635" cy="692174"/>
            <a:chOff x="265914" y="1854412"/>
            <a:chExt cx="2570635" cy="69217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ECAB480-E204-499F-9CDF-26E99E50635E}"/>
                </a:ext>
              </a:extLst>
            </p:cNvPr>
            <p:cNvSpPr/>
            <p:nvPr/>
          </p:nvSpPr>
          <p:spPr>
            <a:xfrm>
              <a:off x="265914" y="1934288"/>
              <a:ext cx="2509284" cy="52942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Bagan alur: Konektor 23">
              <a:extLst>
                <a:ext uri="{FF2B5EF4-FFF2-40B4-BE49-F238E27FC236}">
                  <a16:creationId xmlns:a16="http://schemas.microsoft.com/office/drawing/2014/main" id="{253A4C8B-FCA8-45F1-AF37-BC0E8F5FA2AE}"/>
                </a:ext>
              </a:extLst>
            </p:cNvPr>
            <p:cNvSpPr/>
            <p:nvPr/>
          </p:nvSpPr>
          <p:spPr>
            <a:xfrm>
              <a:off x="393424" y="1854412"/>
              <a:ext cx="716863" cy="692174"/>
            </a:xfrm>
            <a:prstGeom prst="flowChartConnector">
              <a:avLst/>
            </a:prstGeom>
            <a:solidFill>
              <a:srgbClr val="F4F2DE"/>
            </a:solidFill>
            <a:ln>
              <a:solidFill>
                <a:srgbClr val="2038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3DED06-D55A-47D3-A2BF-0A4FD88DD831}"/>
                </a:ext>
              </a:extLst>
            </p:cNvPr>
            <p:cNvSpPr txBox="1"/>
            <p:nvPr/>
          </p:nvSpPr>
          <p:spPr>
            <a:xfrm>
              <a:off x="1612720" y="1970327"/>
              <a:ext cx="12238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</a:rPr>
                <a:t>Digitalize System at HRGA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49FD1-D0CA-4EA5-B6FF-890B4D2863CF}"/>
                </a:ext>
              </a:extLst>
            </p:cNvPr>
            <p:cNvSpPr txBox="1"/>
            <p:nvPr/>
          </p:nvSpPr>
          <p:spPr>
            <a:xfrm>
              <a:off x="1092592" y="2013160"/>
              <a:ext cx="1310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100</a:t>
              </a:r>
              <a:r>
                <a:rPr lang="en-US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37" name="TextBox 45">
              <a:extLst>
                <a:ext uri="{FF2B5EF4-FFF2-40B4-BE49-F238E27FC236}">
                  <a16:creationId xmlns:a16="http://schemas.microsoft.com/office/drawing/2014/main" id="{BC334FE6-EC13-4094-894A-571F4E20B7E6}"/>
                </a:ext>
              </a:extLst>
            </p:cNvPr>
            <p:cNvSpPr txBox="1"/>
            <p:nvPr/>
          </p:nvSpPr>
          <p:spPr>
            <a:xfrm>
              <a:off x="343647" y="2038835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GOALS</a:t>
              </a:r>
              <a:endParaRPr lang="en-US" sz="12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80297A-71E7-4C43-8E89-254BE5ABD8CC}"/>
              </a:ext>
            </a:extLst>
          </p:cNvPr>
          <p:cNvGrpSpPr/>
          <p:nvPr/>
        </p:nvGrpSpPr>
        <p:grpSpPr>
          <a:xfrm>
            <a:off x="633240" y="706291"/>
            <a:ext cx="2557598" cy="692174"/>
            <a:chOff x="265914" y="1117065"/>
            <a:chExt cx="2557598" cy="69217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7A49A59-D982-4069-80D7-463FE8EA4C61}"/>
                </a:ext>
              </a:extLst>
            </p:cNvPr>
            <p:cNvSpPr/>
            <p:nvPr/>
          </p:nvSpPr>
          <p:spPr>
            <a:xfrm>
              <a:off x="265914" y="1196941"/>
              <a:ext cx="2509284" cy="52942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Bagan alur: Konektor 23">
              <a:extLst>
                <a:ext uri="{FF2B5EF4-FFF2-40B4-BE49-F238E27FC236}">
                  <a16:creationId xmlns:a16="http://schemas.microsoft.com/office/drawing/2014/main" id="{8C00F6C7-0533-496B-A34C-A569321C42C4}"/>
                </a:ext>
              </a:extLst>
            </p:cNvPr>
            <p:cNvSpPr/>
            <p:nvPr/>
          </p:nvSpPr>
          <p:spPr>
            <a:xfrm>
              <a:off x="393424" y="1117065"/>
              <a:ext cx="716863" cy="692174"/>
            </a:xfrm>
            <a:prstGeom prst="flowChartConnector">
              <a:avLst/>
            </a:prstGeom>
            <a:solidFill>
              <a:srgbClr val="F4F2DE"/>
            </a:solidFill>
            <a:ln>
              <a:solidFill>
                <a:srgbClr val="2038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341643-2A8A-4AC0-9022-C15336BB949B}"/>
                </a:ext>
              </a:extLst>
            </p:cNvPr>
            <p:cNvSpPr txBox="1"/>
            <p:nvPr/>
          </p:nvSpPr>
          <p:spPr>
            <a:xfrm>
              <a:off x="1179761" y="1221405"/>
              <a:ext cx="1643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</a:rPr>
                <a:t>Efficiency Operation with Digital System</a:t>
              </a:r>
            </a:p>
          </p:txBody>
        </p:sp>
        <p:pic>
          <p:nvPicPr>
            <p:cNvPr id="42" name="Graphic 41" descr="Brain in head with solid fill">
              <a:extLst>
                <a:ext uri="{FF2B5EF4-FFF2-40B4-BE49-F238E27FC236}">
                  <a16:creationId xmlns:a16="http://schemas.microsoft.com/office/drawing/2014/main" id="{A238B2C8-F8DF-4628-A58F-4B9A3A67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4762" y="1136562"/>
              <a:ext cx="362370" cy="362370"/>
            </a:xfrm>
            <a:prstGeom prst="rect">
              <a:avLst/>
            </a:prstGeom>
          </p:spPr>
        </p:pic>
        <p:sp>
          <p:nvSpPr>
            <p:cNvPr id="43" name="TextBox 45">
              <a:extLst>
                <a:ext uri="{FF2B5EF4-FFF2-40B4-BE49-F238E27FC236}">
                  <a16:creationId xmlns:a16="http://schemas.microsoft.com/office/drawing/2014/main" id="{1987979A-BC72-4EDE-8D91-7A2BB4C52C02}"/>
                </a:ext>
              </a:extLst>
            </p:cNvPr>
            <p:cNvSpPr txBox="1"/>
            <p:nvPr/>
          </p:nvSpPr>
          <p:spPr>
            <a:xfrm>
              <a:off x="414493" y="1420383"/>
              <a:ext cx="679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WAY OF</a:t>
              </a:r>
            </a:p>
            <a:p>
              <a:r>
                <a:rPr lang="en-US" sz="8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THINKING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EA9D16-4A33-4E7C-8E4F-8ABDDD4745CB}"/>
              </a:ext>
            </a:extLst>
          </p:cNvPr>
          <p:cNvGrpSpPr/>
          <p:nvPr/>
        </p:nvGrpSpPr>
        <p:grpSpPr>
          <a:xfrm>
            <a:off x="3143263" y="674471"/>
            <a:ext cx="2805097" cy="1388103"/>
            <a:chOff x="2841342" y="1091541"/>
            <a:chExt cx="2434223" cy="138810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2EB818D-5FE1-43BA-BD87-D7085A97DEF3}"/>
                </a:ext>
              </a:extLst>
            </p:cNvPr>
            <p:cNvSpPr/>
            <p:nvPr/>
          </p:nvSpPr>
          <p:spPr>
            <a:xfrm>
              <a:off x="2945467" y="1189740"/>
              <a:ext cx="2330098" cy="128990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Bagan alur: Konektor 23">
              <a:extLst>
                <a:ext uri="{FF2B5EF4-FFF2-40B4-BE49-F238E27FC236}">
                  <a16:creationId xmlns:a16="http://schemas.microsoft.com/office/drawing/2014/main" id="{7AF40C6A-E1CE-4C5B-8C2F-F7791EC83646}"/>
                </a:ext>
              </a:extLst>
            </p:cNvPr>
            <p:cNvSpPr/>
            <p:nvPr/>
          </p:nvSpPr>
          <p:spPr>
            <a:xfrm>
              <a:off x="3144027" y="1091541"/>
              <a:ext cx="716863" cy="692174"/>
            </a:xfrm>
            <a:prstGeom prst="flowChartConnector">
              <a:avLst/>
            </a:prstGeom>
            <a:solidFill>
              <a:srgbClr val="F4F2DE"/>
            </a:solidFill>
            <a:ln>
              <a:solidFill>
                <a:srgbClr val="20386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406043-8D4F-469F-9AEC-ABE35873CB7D}"/>
                </a:ext>
              </a:extLst>
            </p:cNvPr>
            <p:cNvSpPr txBox="1"/>
            <p:nvPr/>
          </p:nvSpPr>
          <p:spPr>
            <a:xfrm>
              <a:off x="3204238" y="1812985"/>
              <a:ext cx="5841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Digital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D393AE-3B4D-48BC-9AC9-3B17C763116B}"/>
                </a:ext>
              </a:extLst>
            </p:cNvPr>
            <p:cNvSpPr txBox="1"/>
            <p:nvPr/>
          </p:nvSpPr>
          <p:spPr>
            <a:xfrm>
              <a:off x="2841342" y="1990708"/>
              <a:ext cx="1291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One Stop</a:t>
              </a:r>
            </a:p>
            <a:p>
              <a:pPr algn="ctr"/>
              <a:r>
                <a:rPr lang="en-US" sz="1200" b="1" dirty="0">
                  <a:solidFill>
                    <a:srgbClr val="FFFFFF"/>
                  </a:solidFill>
                </a:rPr>
                <a:t>Service</a:t>
              </a:r>
            </a:p>
          </p:txBody>
        </p:sp>
        <p:sp>
          <p:nvSpPr>
            <p:cNvPr id="49" name="TextBox 45">
              <a:extLst>
                <a:ext uri="{FF2B5EF4-FFF2-40B4-BE49-F238E27FC236}">
                  <a16:creationId xmlns:a16="http://schemas.microsoft.com/office/drawing/2014/main" id="{1F815C5E-86CB-4E3E-9550-D44B7399D901}"/>
                </a:ext>
              </a:extLst>
            </p:cNvPr>
            <p:cNvSpPr txBox="1"/>
            <p:nvPr/>
          </p:nvSpPr>
          <p:spPr>
            <a:xfrm>
              <a:off x="3213340" y="1275113"/>
              <a:ext cx="6639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7195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SHS?</a:t>
              </a:r>
              <a:endParaRPr lang="en-US" sz="12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B53141A-30ED-468E-AB73-B9D805B65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477" y="858043"/>
            <a:ext cx="1447592" cy="1101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9">
            <a:extLst>
              <a:ext uri="{FF2B5EF4-FFF2-40B4-BE49-F238E27FC236}">
                <a16:creationId xmlns:a16="http://schemas.microsoft.com/office/drawing/2014/main" id="{44793892-63F2-4E95-B684-DCC4F225E696}"/>
              </a:ext>
            </a:extLst>
          </p:cNvPr>
          <p:cNvGrpSpPr/>
          <p:nvPr/>
        </p:nvGrpSpPr>
        <p:grpSpPr>
          <a:xfrm>
            <a:off x="6202989" y="2414738"/>
            <a:ext cx="5822859" cy="4548613"/>
            <a:chOff x="0" y="-490159"/>
            <a:chExt cx="2054096" cy="1638544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6590BBD1-E5D4-4B7A-939D-53756F7E56FD}"/>
                </a:ext>
              </a:extLst>
            </p:cNvPr>
            <p:cNvSpPr/>
            <p:nvPr/>
          </p:nvSpPr>
          <p:spPr>
            <a:xfrm>
              <a:off x="0" y="-490159"/>
              <a:ext cx="2054096" cy="1428200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rgbClr val="FFBC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E0319DFB-54CA-4301-AC14-14808FD93B07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5" name="Group 12">
            <a:extLst>
              <a:ext uri="{FF2B5EF4-FFF2-40B4-BE49-F238E27FC236}">
                <a16:creationId xmlns:a16="http://schemas.microsoft.com/office/drawing/2014/main" id="{890E6845-AE3C-418E-B175-BA6B8680E385}"/>
              </a:ext>
            </a:extLst>
          </p:cNvPr>
          <p:cNvGrpSpPr/>
          <p:nvPr/>
        </p:nvGrpSpPr>
        <p:grpSpPr>
          <a:xfrm>
            <a:off x="7370202" y="2270940"/>
            <a:ext cx="3577818" cy="297394"/>
            <a:chOff x="0" y="-57150"/>
            <a:chExt cx="1413459" cy="306490"/>
          </a:xfrm>
        </p:grpSpPr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2D89E8F5-0792-4616-989A-5A3E8AEDB9DF}"/>
                </a:ext>
              </a:extLst>
            </p:cNvPr>
            <p:cNvSpPr/>
            <p:nvPr/>
          </p:nvSpPr>
          <p:spPr>
            <a:xfrm>
              <a:off x="0" y="0"/>
              <a:ext cx="1413459" cy="190022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TextBox 14">
              <a:extLst>
                <a:ext uri="{FF2B5EF4-FFF2-40B4-BE49-F238E27FC236}">
                  <a16:creationId xmlns:a16="http://schemas.microsoft.com/office/drawing/2014/main" id="{CA05FB40-76B8-4F97-AF73-057A29CCDB58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8" name="TextBox 24">
            <a:extLst>
              <a:ext uri="{FF2B5EF4-FFF2-40B4-BE49-F238E27FC236}">
                <a16:creationId xmlns:a16="http://schemas.microsoft.com/office/drawing/2014/main" id="{F4129572-B5A6-448C-B9D5-425157959F25}"/>
              </a:ext>
            </a:extLst>
          </p:cNvPr>
          <p:cNvSpPr txBox="1"/>
          <p:nvPr/>
        </p:nvSpPr>
        <p:spPr>
          <a:xfrm>
            <a:off x="7320494" y="2173144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ACTIVITY</a:t>
            </a:r>
            <a:endParaRPr lang="en-US" sz="1600" dirty="0">
              <a:solidFill>
                <a:srgbClr val="FFFFFF"/>
              </a:solidFill>
              <a:latin typeface="Poppins Bold"/>
            </a:endParaRPr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AD7665F7-0141-419C-9C91-FC5A96FC876A}"/>
              </a:ext>
            </a:extLst>
          </p:cNvPr>
          <p:cNvGrpSpPr/>
          <p:nvPr/>
        </p:nvGrpSpPr>
        <p:grpSpPr>
          <a:xfrm>
            <a:off x="7368599" y="701011"/>
            <a:ext cx="3577818" cy="265047"/>
            <a:chOff x="0" y="-57150"/>
            <a:chExt cx="1413459" cy="306490"/>
          </a:xfrm>
        </p:grpSpPr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A9B7B699-8524-4C22-B07C-78FF06B66ABF}"/>
                </a:ext>
              </a:extLst>
            </p:cNvPr>
            <p:cNvSpPr/>
            <p:nvPr/>
          </p:nvSpPr>
          <p:spPr>
            <a:xfrm>
              <a:off x="0" y="-8469"/>
              <a:ext cx="1413459" cy="195535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4011789F-1AED-4BEF-BA74-415B571C2DE1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6" name="TextBox 24">
            <a:extLst>
              <a:ext uri="{FF2B5EF4-FFF2-40B4-BE49-F238E27FC236}">
                <a16:creationId xmlns:a16="http://schemas.microsoft.com/office/drawing/2014/main" id="{3FBA27E7-EB2D-4E8D-971F-D56FC6DDFC08}"/>
              </a:ext>
            </a:extLst>
          </p:cNvPr>
          <p:cNvSpPr txBox="1"/>
          <p:nvPr/>
        </p:nvSpPr>
        <p:spPr>
          <a:xfrm>
            <a:off x="7318891" y="570966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oppins Bold"/>
              </a:rPr>
              <a:t>TARGET</a:t>
            </a:r>
            <a:endParaRPr lang="en-US" sz="1600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77" name="TextBox 45">
            <a:extLst>
              <a:ext uri="{FF2B5EF4-FFF2-40B4-BE49-F238E27FC236}">
                <a16:creationId xmlns:a16="http://schemas.microsoft.com/office/drawing/2014/main" id="{BDA710F8-8E6B-450A-B64A-5B5800F5CD4C}"/>
              </a:ext>
            </a:extLst>
          </p:cNvPr>
          <p:cNvSpPr txBox="1"/>
          <p:nvPr/>
        </p:nvSpPr>
        <p:spPr>
          <a:xfrm>
            <a:off x="128695" y="3525217"/>
            <a:ext cx="210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</a:rPr>
              <a:t>A. USER </a:t>
            </a:r>
            <a:r>
              <a:rPr lang="en-US" sz="1600" b="1" dirty="0"/>
              <a:t>(</a:t>
            </a:r>
            <a:r>
              <a:rPr lang="en-US" sz="1600" b="1" dirty="0">
                <a:solidFill>
                  <a:srgbClr val="0000CC"/>
                </a:solidFill>
              </a:rPr>
              <a:t>LOST TIME</a:t>
            </a:r>
            <a:r>
              <a:rPr lang="en-US" sz="1600" b="1" dirty="0"/>
              <a:t>)</a:t>
            </a:r>
            <a:endParaRPr lang="en-US" sz="1600" dirty="0"/>
          </a:p>
        </p:txBody>
      </p:sp>
      <p:pic>
        <p:nvPicPr>
          <p:cNvPr id="79" name="Picture 124">
            <a:extLst>
              <a:ext uri="{FF2B5EF4-FFF2-40B4-BE49-F238E27FC236}">
                <a16:creationId xmlns:a16="http://schemas.microsoft.com/office/drawing/2014/main" id="{84507A6F-2A5C-435D-9DF1-16E010A997E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7F7F7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H="1">
            <a:off x="112829" y="3833827"/>
            <a:ext cx="400090" cy="400090"/>
          </a:xfrm>
          <a:prstGeom prst="rect">
            <a:avLst/>
          </a:prstGeom>
          <a:noFill/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9358B0C-80F9-4A45-87F1-C006E101A32B}"/>
              </a:ext>
            </a:extLst>
          </p:cNvPr>
          <p:cNvSpPr txBox="1"/>
          <p:nvPr/>
        </p:nvSpPr>
        <p:spPr>
          <a:xfrm>
            <a:off x="73092" y="4263181"/>
            <a:ext cx="155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Walking Approval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885266-2060-4574-AAF7-10ECB0CCFF11}"/>
              </a:ext>
            </a:extLst>
          </p:cNvPr>
          <p:cNvSpPr txBox="1"/>
          <p:nvPr/>
        </p:nvSpPr>
        <p:spPr>
          <a:xfrm>
            <a:off x="1198176" y="4245949"/>
            <a:ext cx="1524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Prepare Paper</a:t>
            </a:r>
          </a:p>
        </p:txBody>
      </p:sp>
      <p:pic>
        <p:nvPicPr>
          <p:cNvPr id="82" name="Gambar 141">
            <a:extLst>
              <a:ext uri="{FF2B5EF4-FFF2-40B4-BE49-F238E27FC236}">
                <a16:creationId xmlns:a16="http://schemas.microsoft.com/office/drawing/2014/main" id="{3F6FE602-AECA-4AC7-9466-003091B8FCA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7F7F7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74311" y="3883164"/>
            <a:ext cx="328900" cy="328900"/>
          </a:xfrm>
          <a:prstGeom prst="rect">
            <a:avLst/>
          </a:prstGeom>
        </p:spPr>
      </p:pic>
      <p:sp>
        <p:nvSpPr>
          <p:cNvPr id="83" name="TextBox 45">
            <a:extLst>
              <a:ext uri="{FF2B5EF4-FFF2-40B4-BE49-F238E27FC236}">
                <a16:creationId xmlns:a16="http://schemas.microsoft.com/office/drawing/2014/main" id="{B68F57A9-F3E9-4C09-BB0C-D990A7D09D7F}"/>
              </a:ext>
            </a:extLst>
          </p:cNvPr>
          <p:cNvSpPr txBox="1"/>
          <p:nvPr/>
        </p:nvSpPr>
        <p:spPr>
          <a:xfrm>
            <a:off x="2434662" y="2505585"/>
            <a:ext cx="2907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</a:rPr>
              <a:t>B. HR </a:t>
            </a:r>
            <a:r>
              <a:rPr lang="en-US" sz="1600" b="1" dirty="0"/>
              <a:t>(OPERATION)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5B2B88B-9A20-43A2-BFC5-1A5227077C74}"/>
              </a:ext>
            </a:extLst>
          </p:cNvPr>
          <p:cNvSpPr txBox="1"/>
          <p:nvPr/>
        </p:nvSpPr>
        <p:spPr>
          <a:xfrm>
            <a:off x="2834629" y="2834665"/>
            <a:ext cx="206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16 Form still </a:t>
            </a:r>
            <a:r>
              <a:rPr lang="en-US" sz="1400" b="1" dirty="0">
                <a:solidFill>
                  <a:srgbClr val="0000CC"/>
                </a:solidFill>
              </a:rPr>
              <a:t>Paper Based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E73892-DC3E-4F9F-9DA4-006848E89F76}"/>
              </a:ext>
            </a:extLst>
          </p:cNvPr>
          <p:cNvSpPr txBox="1"/>
          <p:nvPr/>
        </p:nvSpPr>
        <p:spPr>
          <a:xfrm>
            <a:off x="2922770" y="3354866"/>
            <a:ext cx="2656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CC"/>
                </a:solidFill>
              </a:rPr>
              <a:t>Difficult </a:t>
            </a:r>
            <a:r>
              <a:rPr lang="en-US" sz="1400" b="1" dirty="0">
                <a:solidFill>
                  <a:srgbClr val="0000CC"/>
                </a:solidFill>
              </a:rPr>
              <a:t>Track</a:t>
            </a:r>
            <a:r>
              <a:rPr lang="en-US" sz="1400" b="1" dirty="0"/>
              <a:t>ing</a:t>
            </a:r>
            <a:r>
              <a:rPr lang="en-US" sz="1400" b="1" dirty="0">
                <a:solidFill>
                  <a:srgbClr val="0000CC"/>
                </a:solidFill>
              </a:rPr>
              <a:t> </a:t>
            </a:r>
            <a:r>
              <a:rPr lang="en-US" sz="1400" b="1" dirty="0"/>
              <a:t>and Monitoring </a:t>
            </a:r>
            <a:r>
              <a:rPr lang="en-US" sz="1400" dirty="0"/>
              <a:t>Employee Request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E26050C-9783-4C3F-9AEC-476A23630118}"/>
              </a:ext>
            </a:extLst>
          </p:cNvPr>
          <p:cNvSpPr txBox="1"/>
          <p:nvPr/>
        </p:nvSpPr>
        <p:spPr>
          <a:xfrm>
            <a:off x="2381565" y="3965334"/>
            <a:ext cx="2132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High-Cost Development and Maintain with </a:t>
            </a:r>
            <a:r>
              <a:rPr lang="en-US" sz="1400" b="1" dirty="0">
                <a:solidFill>
                  <a:srgbClr val="0000CC"/>
                </a:solidFill>
              </a:rPr>
              <a:t>Vendor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F560EE-17E0-4009-BEE2-50070342D785}"/>
              </a:ext>
            </a:extLst>
          </p:cNvPr>
          <p:cNvSpPr txBox="1"/>
          <p:nvPr/>
        </p:nvSpPr>
        <p:spPr>
          <a:xfrm>
            <a:off x="4898361" y="3947376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Form = 25 Million</a:t>
            </a:r>
          </a:p>
        </p:txBody>
      </p:sp>
      <p:pic>
        <p:nvPicPr>
          <p:cNvPr id="88" name="Gambar 209">
            <a:extLst>
              <a:ext uri="{FF2B5EF4-FFF2-40B4-BE49-F238E27FC236}">
                <a16:creationId xmlns:a16="http://schemas.microsoft.com/office/drawing/2014/main" id="{BE207650-040E-428B-9A32-25A179D709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5351" y="4005496"/>
            <a:ext cx="404261" cy="419603"/>
          </a:xfrm>
          <a:prstGeom prst="rect">
            <a:avLst/>
          </a:prstGeom>
        </p:spPr>
      </p:pic>
      <p:pic>
        <p:nvPicPr>
          <p:cNvPr id="89" name="Grafik 26" descr="Papan Klip Tercampur dengan isian solid">
            <a:extLst>
              <a:ext uri="{FF2B5EF4-FFF2-40B4-BE49-F238E27FC236}">
                <a16:creationId xmlns:a16="http://schemas.microsoft.com/office/drawing/2014/main" id="{7488C199-3E0D-4C47-B491-7B0C80711D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30178" y="3486818"/>
            <a:ext cx="479998" cy="400453"/>
          </a:xfrm>
          <a:prstGeom prst="rect">
            <a:avLst/>
          </a:prstGeom>
        </p:spPr>
      </p:pic>
      <p:pic>
        <p:nvPicPr>
          <p:cNvPr id="90" name="Grafik 20" descr="Gulung dengan isian solid">
            <a:extLst>
              <a:ext uri="{FF2B5EF4-FFF2-40B4-BE49-F238E27FC236}">
                <a16:creationId xmlns:a16="http://schemas.microsoft.com/office/drawing/2014/main" id="{7AEDEBD6-7B9F-42CC-B62A-5BEFDB2980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87447" y="2877331"/>
            <a:ext cx="479997" cy="40081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94483E6-F19A-4B3F-95D3-22A828DAF152}"/>
              </a:ext>
            </a:extLst>
          </p:cNvPr>
          <p:cNvSpPr txBox="1"/>
          <p:nvPr/>
        </p:nvSpPr>
        <p:spPr>
          <a:xfrm>
            <a:off x="7434267" y="920492"/>
            <a:ext cx="46637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+mj-lt"/>
              <a:buAutoNum type="arabicPeriod"/>
            </a:pPr>
            <a:r>
              <a:rPr lang="en-US" sz="1400" dirty="0"/>
              <a:t>Digitalize 8 form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400" dirty="0"/>
              <a:t>Reduce paper 1080 paper &amp; saving man hour 540 minutes       / month 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400" dirty="0">
                <a:solidFill>
                  <a:srgbClr val="0000CC"/>
                </a:solidFill>
              </a:rPr>
              <a:t>Easy Track </a:t>
            </a:r>
            <a:r>
              <a:rPr lang="en-US" sz="1400" dirty="0"/>
              <a:t>and Monitoring with</a:t>
            </a:r>
            <a:r>
              <a:rPr lang="en-US" sz="1400" b="1" dirty="0"/>
              <a:t> </a:t>
            </a:r>
            <a:r>
              <a:rPr lang="en-US" sz="1400" dirty="0"/>
              <a:t>Visualization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400" dirty="0"/>
              <a:t>Digitalize system that possible in </a:t>
            </a:r>
            <a:r>
              <a:rPr lang="en-US" b="1" dirty="0">
                <a:solidFill>
                  <a:srgbClr val="0000CC"/>
                </a:solidFill>
              </a:rPr>
              <a:t>Power Platform</a:t>
            </a:r>
            <a:endParaRPr lang="en-US" sz="1400" b="1" dirty="0">
              <a:solidFill>
                <a:srgbClr val="0000CC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D4CF5C8-F872-4BBD-86C1-C773ABF79446}"/>
              </a:ext>
            </a:extLst>
          </p:cNvPr>
          <p:cNvGrpSpPr/>
          <p:nvPr/>
        </p:nvGrpSpPr>
        <p:grpSpPr>
          <a:xfrm>
            <a:off x="6266240" y="2625359"/>
            <a:ext cx="5838243" cy="769441"/>
            <a:chOff x="7330292" y="2379558"/>
            <a:chExt cx="5766458" cy="76944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905C023-7086-4784-AE37-0C2192D0D2FE}"/>
                </a:ext>
              </a:extLst>
            </p:cNvPr>
            <p:cNvSpPr txBox="1"/>
            <p:nvPr/>
          </p:nvSpPr>
          <p:spPr>
            <a:xfrm>
              <a:off x="7330292" y="2379558"/>
              <a:ext cx="22502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Create</a:t>
              </a:r>
              <a:r>
                <a:rPr lang="en-US" sz="1400" b="1" dirty="0"/>
                <a:t> :</a:t>
              </a:r>
            </a:p>
            <a:p>
              <a:pPr marL="182880" indent="-182880">
                <a:buFont typeface="+mj-lt"/>
                <a:buAutoNum type="arabicPeriod"/>
              </a:pPr>
              <a:r>
                <a:rPr lang="en-US" sz="1400" dirty="0"/>
                <a:t>E-Vehicle Lending</a:t>
              </a:r>
            </a:p>
            <a:p>
              <a:pPr marL="182880" indent="-182880">
                <a:buFont typeface="+mj-lt"/>
                <a:buAutoNum type="arabicPeriod"/>
              </a:pPr>
              <a:r>
                <a:rPr lang="en-US" sz="1400" dirty="0"/>
                <a:t>E-Change Day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1B1B89-6BAF-4A99-86FC-2C379E65CE8A}"/>
                </a:ext>
              </a:extLst>
            </p:cNvPr>
            <p:cNvSpPr txBox="1"/>
            <p:nvPr/>
          </p:nvSpPr>
          <p:spPr>
            <a:xfrm>
              <a:off x="8957645" y="2577820"/>
              <a:ext cx="2250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 startAt="3"/>
              </a:pPr>
              <a:r>
                <a:rPr lang="en-US" sz="1400" dirty="0"/>
                <a:t>E-Document Request</a:t>
              </a:r>
            </a:p>
            <a:p>
              <a:pPr marL="228600" indent="-228600">
                <a:buFont typeface="+mj-lt"/>
                <a:buAutoNum type="arabicPeriod" startAt="3"/>
              </a:pPr>
              <a:r>
                <a:rPr lang="en-US" sz="1400" dirty="0"/>
                <a:t>E-Employee Absence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AF4F1F3-54C4-4633-873A-796B651CDDF3}"/>
                </a:ext>
              </a:extLst>
            </p:cNvPr>
            <p:cNvSpPr txBox="1"/>
            <p:nvPr/>
          </p:nvSpPr>
          <p:spPr>
            <a:xfrm>
              <a:off x="10846462" y="2584517"/>
              <a:ext cx="2250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 startAt="5"/>
              </a:pPr>
              <a:r>
                <a:rPr lang="en-US" sz="1400" dirty="0"/>
                <a:t>E-Holiday Work Request</a:t>
              </a:r>
            </a:p>
            <a:p>
              <a:pPr marL="228600" indent="-228600">
                <a:buFont typeface="+mj-lt"/>
                <a:buAutoNum type="arabicPeriod" startAt="5"/>
              </a:pPr>
              <a:r>
                <a:rPr lang="en-US" sz="1400" dirty="0"/>
                <a:t>E-ID Card Replacement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0A6A349-5ECB-4FED-82C7-396551D8FF74}"/>
              </a:ext>
            </a:extLst>
          </p:cNvPr>
          <p:cNvSpPr txBox="1"/>
          <p:nvPr/>
        </p:nvSpPr>
        <p:spPr>
          <a:xfrm>
            <a:off x="6264884" y="3348491"/>
            <a:ext cx="4787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Improve :	</a:t>
            </a:r>
            <a:r>
              <a:rPr lang="en-US" sz="1400" dirty="0"/>
              <a:t>7.  E-Mutation	8.  E-Access</a:t>
            </a:r>
            <a:endParaRPr lang="en-US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BA15DE-83DF-4659-8077-7E4276FE5124}"/>
              </a:ext>
            </a:extLst>
          </p:cNvPr>
          <p:cNvSpPr txBox="1"/>
          <p:nvPr/>
        </p:nvSpPr>
        <p:spPr>
          <a:xfrm>
            <a:off x="8363022" y="4793922"/>
            <a:ext cx="3381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Socialization and Submission </a:t>
            </a:r>
          </a:p>
          <a:p>
            <a:r>
              <a:rPr lang="en-US" sz="1400" dirty="0"/>
              <a:t>SHS to HRGA Team for Citizen Developer Maintain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2162279" y="6489889"/>
            <a:ext cx="786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0000CC"/>
                </a:solidFill>
              </a:rPr>
              <a:t>DIGITIZING SYSTEM TO IMPROVE EFFICIENCY IN AN EASY, FAST, AND CHEAP WAY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E7FF9-8398-4FDE-82D4-1269D9CFD3D6}"/>
              </a:ext>
            </a:extLst>
          </p:cNvPr>
          <p:cNvSpPr txBox="1"/>
          <p:nvPr/>
        </p:nvSpPr>
        <p:spPr>
          <a:xfrm>
            <a:off x="1731641" y="83783"/>
            <a:ext cx="8728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HRGA EFFICIENCY BY SMART SYSTEM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0BF742-F1F8-4D40-A35D-4D388822103B}"/>
              </a:ext>
            </a:extLst>
          </p:cNvPr>
          <p:cNvGrpSpPr/>
          <p:nvPr/>
        </p:nvGrpSpPr>
        <p:grpSpPr>
          <a:xfrm>
            <a:off x="6396040" y="5735796"/>
            <a:ext cx="5435151" cy="508484"/>
            <a:chOff x="6382036" y="5722040"/>
            <a:chExt cx="5435151" cy="50848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FD6CDD-F24E-41CB-A566-A3C96EC89D46}"/>
                </a:ext>
              </a:extLst>
            </p:cNvPr>
            <p:cNvSpPr txBox="1"/>
            <p:nvPr/>
          </p:nvSpPr>
          <p:spPr>
            <a:xfrm>
              <a:off x="6533793" y="5722041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14 Aug – 24 Aug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30935E-95A9-4B3D-93B1-2A4654886120}"/>
                </a:ext>
              </a:extLst>
            </p:cNvPr>
            <p:cNvSpPr txBox="1"/>
            <p:nvPr/>
          </p:nvSpPr>
          <p:spPr>
            <a:xfrm>
              <a:off x="7552535" y="5725547"/>
              <a:ext cx="9831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24 Aug – 24 Sept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DA6A32-31E7-4137-9FA7-30024370545B}"/>
                </a:ext>
              </a:extLst>
            </p:cNvPr>
            <p:cNvSpPr txBox="1"/>
            <p:nvPr/>
          </p:nvSpPr>
          <p:spPr>
            <a:xfrm>
              <a:off x="8644234" y="5722041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25 Sept – 13 Oct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0095808-CD76-42BF-8C8A-A12F11D58AB7}"/>
                </a:ext>
              </a:extLst>
            </p:cNvPr>
            <p:cNvSpPr txBox="1"/>
            <p:nvPr/>
          </p:nvSpPr>
          <p:spPr>
            <a:xfrm>
              <a:off x="10769234" y="5722040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25 Oct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CF86A2-0B4B-4E8B-8C4E-C71DF2905D3C}"/>
                </a:ext>
              </a:extLst>
            </p:cNvPr>
            <p:cNvSpPr txBox="1"/>
            <p:nvPr/>
          </p:nvSpPr>
          <p:spPr>
            <a:xfrm>
              <a:off x="9591906" y="5731047"/>
              <a:ext cx="9831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6, 19, .. Oct </a:t>
              </a:r>
            </a:p>
          </p:txBody>
        </p:sp>
        <p:sp>
          <p:nvSpPr>
            <p:cNvPr id="111" name="Arrow: Chevron 110">
              <a:extLst>
                <a:ext uri="{FF2B5EF4-FFF2-40B4-BE49-F238E27FC236}">
                  <a16:creationId xmlns:a16="http://schemas.microsoft.com/office/drawing/2014/main" id="{7A9E7819-B5B3-4316-B6F9-7407BC80A10B}"/>
                </a:ext>
              </a:extLst>
            </p:cNvPr>
            <p:cNvSpPr/>
            <p:nvPr/>
          </p:nvSpPr>
          <p:spPr>
            <a:xfrm>
              <a:off x="6382036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CONCEPT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2" name="Arrow: Chevron 111">
              <a:extLst>
                <a:ext uri="{FF2B5EF4-FFF2-40B4-BE49-F238E27FC236}">
                  <a16:creationId xmlns:a16="http://schemas.microsoft.com/office/drawing/2014/main" id="{5257E4EB-500B-4CF5-A064-F94ABAB7FF78}"/>
                </a:ext>
              </a:extLst>
            </p:cNvPr>
            <p:cNvSpPr/>
            <p:nvPr/>
          </p:nvSpPr>
          <p:spPr>
            <a:xfrm>
              <a:off x="7446163" y="5916254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113" name="Arrow: Chevron 112">
              <a:extLst>
                <a:ext uri="{FF2B5EF4-FFF2-40B4-BE49-F238E27FC236}">
                  <a16:creationId xmlns:a16="http://schemas.microsoft.com/office/drawing/2014/main" id="{37F5CABE-AE8B-490F-B334-01348A965AC6}"/>
                </a:ext>
              </a:extLst>
            </p:cNvPr>
            <p:cNvSpPr/>
            <p:nvPr/>
          </p:nvSpPr>
          <p:spPr>
            <a:xfrm>
              <a:off x="8514875" y="591556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USER ACCEPTED TEST</a:t>
              </a:r>
            </a:p>
          </p:txBody>
        </p:sp>
        <p:sp>
          <p:nvSpPr>
            <p:cNvPr id="114" name="Arrow: Chevron 113">
              <a:extLst>
                <a:ext uri="{FF2B5EF4-FFF2-40B4-BE49-F238E27FC236}">
                  <a16:creationId xmlns:a16="http://schemas.microsoft.com/office/drawing/2014/main" id="{8B7F9C0E-4C5D-4484-A9AB-58BBFA5986CA}"/>
                </a:ext>
              </a:extLst>
            </p:cNvPr>
            <p:cNvSpPr/>
            <p:nvPr/>
          </p:nvSpPr>
          <p:spPr>
            <a:xfrm>
              <a:off x="9576363" y="5915231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DEPARTMENT HEAD REVIEW</a:t>
              </a:r>
            </a:p>
          </p:txBody>
        </p:sp>
        <p:sp>
          <p:nvSpPr>
            <p:cNvPr id="115" name="Arrow: Chevron 114">
              <a:extLst>
                <a:ext uri="{FF2B5EF4-FFF2-40B4-BE49-F238E27FC236}">
                  <a16:creationId xmlns:a16="http://schemas.microsoft.com/office/drawing/2014/main" id="{337E58F6-7573-498B-BAEE-440FDA9DBB37}"/>
                </a:ext>
              </a:extLst>
            </p:cNvPr>
            <p:cNvSpPr/>
            <p:nvPr/>
          </p:nvSpPr>
          <p:spPr>
            <a:xfrm>
              <a:off x="10639859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PRESENTATION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379F64-47F6-84CD-65E2-6B2DB92FF852}"/>
              </a:ext>
            </a:extLst>
          </p:cNvPr>
          <p:cNvGrpSpPr/>
          <p:nvPr/>
        </p:nvGrpSpPr>
        <p:grpSpPr>
          <a:xfrm>
            <a:off x="6252924" y="977334"/>
            <a:ext cx="1111281" cy="991486"/>
            <a:chOff x="6340008" y="2574359"/>
            <a:chExt cx="1111281" cy="991486"/>
          </a:xfrm>
        </p:grpSpPr>
        <p:grpSp>
          <p:nvGrpSpPr>
            <p:cNvPr id="116" name="Group 3">
              <a:extLst>
                <a:ext uri="{FF2B5EF4-FFF2-40B4-BE49-F238E27FC236}">
                  <a16:creationId xmlns:a16="http://schemas.microsoft.com/office/drawing/2014/main" id="{36ABF463-EEB9-4447-9184-D6FFBB3FDECF}"/>
                </a:ext>
              </a:extLst>
            </p:cNvPr>
            <p:cNvGrpSpPr/>
            <p:nvPr/>
          </p:nvGrpSpPr>
          <p:grpSpPr>
            <a:xfrm>
              <a:off x="6340008" y="2574359"/>
              <a:ext cx="1111281" cy="991486"/>
              <a:chOff x="0" y="0"/>
              <a:chExt cx="812800" cy="812800"/>
            </a:xfrm>
          </p:grpSpPr>
          <p:sp>
            <p:nvSpPr>
              <p:cNvPr id="117" name="Freeform 4">
                <a:extLst>
                  <a:ext uri="{FF2B5EF4-FFF2-40B4-BE49-F238E27FC236}">
                    <a16:creationId xmlns:a16="http://schemas.microsoft.com/office/drawing/2014/main" id="{30700792-D892-415E-8224-7170130B400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3D6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TextBox 5">
                <a:extLst>
                  <a:ext uri="{FF2B5EF4-FFF2-40B4-BE49-F238E27FC236}">
                    <a16:creationId xmlns:a16="http://schemas.microsoft.com/office/drawing/2014/main" id="{DE5D2700-B245-4046-A292-94AF0C4BCC0E}"/>
                  </a:ext>
                </a:extLst>
              </p:cNvPr>
              <p:cNvSpPr txBox="1"/>
              <p:nvPr/>
            </p:nvSpPr>
            <p:spPr>
              <a:xfrm>
                <a:off x="63500" y="6350"/>
                <a:ext cx="685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2" name="Graphic 51" descr="Target with solid fill">
              <a:extLst>
                <a:ext uri="{FF2B5EF4-FFF2-40B4-BE49-F238E27FC236}">
                  <a16:creationId xmlns:a16="http://schemas.microsoft.com/office/drawing/2014/main" id="{ECEFE0F3-54AC-50CD-EC12-5B22C20C2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8448" y="2610162"/>
              <a:ext cx="914400" cy="914400"/>
            </a:xfrm>
            <a:prstGeom prst="rect">
              <a:avLst/>
            </a:prstGeom>
          </p:spPr>
        </p:pic>
      </p:grpSp>
      <p:sp>
        <p:nvSpPr>
          <p:cNvPr id="119" name="TextBox 97">
            <a:extLst>
              <a:ext uri="{FF2B5EF4-FFF2-40B4-BE49-F238E27FC236}">
                <a16:creationId xmlns:a16="http://schemas.microsoft.com/office/drawing/2014/main" id="{0632C384-5F61-F8A1-5BE9-E88410EA8B4A}"/>
              </a:ext>
            </a:extLst>
          </p:cNvPr>
          <p:cNvSpPr txBox="1"/>
          <p:nvPr/>
        </p:nvSpPr>
        <p:spPr>
          <a:xfrm>
            <a:off x="11257887" y="6528107"/>
            <a:ext cx="67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C5709"/>
                </a:solidFill>
              </a:rPr>
              <a:t>1/4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82545E4-9537-D9F0-9A5D-926E5440E6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0007" y="3877440"/>
            <a:ext cx="1922313" cy="696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4CAE838F-D7C9-7F2E-BCA8-FDED14010CCE}"/>
              </a:ext>
            </a:extLst>
          </p:cNvPr>
          <p:cNvSpPr/>
          <p:nvPr/>
        </p:nvSpPr>
        <p:spPr>
          <a:xfrm>
            <a:off x="6264549" y="2639739"/>
            <a:ext cx="5679557" cy="1075570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7DBB6D-D098-03BE-EA7E-28ADD5C50BAC}"/>
              </a:ext>
            </a:extLst>
          </p:cNvPr>
          <p:cNvGrpSpPr/>
          <p:nvPr/>
        </p:nvGrpSpPr>
        <p:grpSpPr>
          <a:xfrm>
            <a:off x="180614" y="4649761"/>
            <a:ext cx="5692614" cy="3115712"/>
            <a:chOff x="6201386" y="599250"/>
            <a:chExt cx="5199429" cy="3115712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948F3491-D421-F47C-9F24-ACBA8C5B3E6E}"/>
                </a:ext>
              </a:extLst>
            </p:cNvPr>
            <p:cNvSpPr/>
            <p:nvPr/>
          </p:nvSpPr>
          <p:spPr>
            <a:xfrm>
              <a:off x="6243641" y="2238589"/>
              <a:ext cx="5062646" cy="459585"/>
            </a:xfrm>
            <a:custGeom>
              <a:avLst/>
              <a:gdLst/>
              <a:ahLst/>
              <a:cxnLst/>
              <a:rect l="l" t="t" r="r" b="b"/>
              <a:pathLst>
                <a:path w="7070549" h="689378">
                  <a:moveTo>
                    <a:pt x="0" y="0"/>
                  </a:moveTo>
                  <a:lnTo>
                    <a:pt x="7070548" y="0"/>
                  </a:lnTo>
                  <a:lnTo>
                    <a:pt x="7070548" y="689378"/>
                  </a:lnTo>
                  <a:lnTo>
                    <a:pt x="0" y="68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9">
              <a:extLst>
                <a:ext uri="{FF2B5EF4-FFF2-40B4-BE49-F238E27FC236}">
                  <a16:creationId xmlns:a16="http://schemas.microsoft.com/office/drawing/2014/main" id="{1D75F9AA-6D4C-DB9C-A0BD-82CB6772708D}"/>
                </a:ext>
              </a:extLst>
            </p:cNvPr>
            <p:cNvGrpSpPr/>
            <p:nvPr/>
          </p:nvGrpSpPr>
          <p:grpSpPr>
            <a:xfrm>
              <a:off x="6201386" y="663450"/>
              <a:ext cx="5199429" cy="3051512"/>
              <a:chOff x="0" y="-57150"/>
              <a:chExt cx="2054096" cy="1205535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D729444F-F0D6-4BBB-7703-6E702AF19C05}"/>
                  </a:ext>
                </a:extLst>
              </p:cNvPr>
              <p:cNvSpPr/>
              <p:nvPr/>
            </p:nvSpPr>
            <p:spPr>
              <a:xfrm>
                <a:off x="0" y="0"/>
                <a:ext cx="2054096" cy="579792"/>
              </a:xfrm>
              <a:custGeom>
                <a:avLst/>
                <a:gdLst/>
                <a:ahLst/>
                <a:cxnLst/>
                <a:rect l="l" t="t" r="r" b="b"/>
                <a:pathLst>
                  <a:path w="2054096" h="1148385">
                    <a:moveTo>
                      <a:pt x="24817" y="0"/>
                    </a:moveTo>
                    <a:lnTo>
                      <a:pt x="2029279" y="0"/>
                    </a:lnTo>
                    <a:cubicBezTo>
                      <a:pt x="2042985" y="0"/>
                      <a:pt x="2054096" y="11111"/>
                      <a:pt x="2054096" y="24817"/>
                    </a:cubicBezTo>
                    <a:lnTo>
                      <a:pt x="2054096" y="1123569"/>
                    </a:lnTo>
                    <a:cubicBezTo>
                      <a:pt x="2054096" y="1137275"/>
                      <a:pt x="2042985" y="1148385"/>
                      <a:pt x="2029279" y="1148385"/>
                    </a:cubicBezTo>
                    <a:lnTo>
                      <a:pt x="24817" y="1148385"/>
                    </a:lnTo>
                    <a:cubicBezTo>
                      <a:pt x="11111" y="1148385"/>
                      <a:pt x="0" y="1137275"/>
                      <a:pt x="0" y="1123569"/>
                    </a:cubicBezTo>
                    <a:lnTo>
                      <a:pt x="0" y="24817"/>
                    </a:lnTo>
                    <a:cubicBezTo>
                      <a:pt x="0" y="11111"/>
                      <a:pt x="11111" y="0"/>
                      <a:pt x="24817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11">
                <a:extLst>
                  <a:ext uri="{FF2B5EF4-FFF2-40B4-BE49-F238E27FC236}">
                    <a16:creationId xmlns:a16="http://schemas.microsoft.com/office/drawing/2014/main" id="{31C9E36E-3DD6-A36E-FAA3-835FCC6EC64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2054096" cy="120553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25" name="Group 12">
              <a:extLst>
                <a:ext uri="{FF2B5EF4-FFF2-40B4-BE49-F238E27FC236}">
                  <a16:creationId xmlns:a16="http://schemas.microsoft.com/office/drawing/2014/main" id="{53A1E224-8021-983B-513B-0CD4BE1A0701}"/>
                </a:ext>
              </a:extLst>
            </p:cNvPr>
            <p:cNvGrpSpPr/>
            <p:nvPr/>
          </p:nvGrpSpPr>
          <p:grpSpPr>
            <a:xfrm>
              <a:off x="7033319" y="606164"/>
              <a:ext cx="3577818" cy="388178"/>
              <a:chOff x="0" y="-57150"/>
              <a:chExt cx="1413459" cy="306490"/>
            </a:xfrm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96DC9B32-1482-9B18-ECFE-084DAE69C57F}"/>
                  </a:ext>
                </a:extLst>
              </p:cNvPr>
              <p:cNvSpPr/>
              <p:nvPr/>
            </p:nvSpPr>
            <p:spPr>
              <a:xfrm>
                <a:off x="0" y="66806"/>
                <a:ext cx="1413459" cy="145821"/>
              </a:xfrm>
              <a:custGeom>
                <a:avLst/>
                <a:gdLst/>
                <a:ahLst/>
                <a:cxnLst/>
                <a:rect l="l" t="t" r="r" b="b"/>
                <a:pathLst>
                  <a:path w="1413459" h="249340">
                    <a:moveTo>
                      <a:pt x="0" y="0"/>
                    </a:moveTo>
                    <a:lnTo>
                      <a:pt x="1413459" y="0"/>
                    </a:lnTo>
                    <a:lnTo>
                      <a:pt x="1413459" y="249340"/>
                    </a:lnTo>
                    <a:lnTo>
                      <a:pt x="0" y="249340"/>
                    </a:lnTo>
                    <a:close/>
                  </a:path>
                </a:pathLst>
              </a:custGeom>
              <a:solidFill>
                <a:srgbClr val="003D6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C86403D3-2C4C-3E9E-4342-81F2E110FCC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413459" cy="30649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174D23F9-2EDD-7BC2-C5F8-12F00E398952}"/>
                </a:ext>
              </a:extLst>
            </p:cNvPr>
            <p:cNvSpPr txBox="1"/>
            <p:nvPr/>
          </p:nvSpPr>
          <p:spPr>
            <a:xfrm>
              <a:off x="6983611" y="599250"/>
              <a:ext cx="3627525" cy="3820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6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FFFFFF"/>
                  </a:solidFill>
                  <a:latin typeface="Poppins Bold"/>
                </a:rPr>
                <a:t>PURPOSE</a:t>
              </a:r>
              <a:endParaRPr lang="en-US" sz="1600" dirty="0">
                <a:solidFill>
                  <a:srgbClr val="FFFFFF"/>
                </a:solidFill>
                <a:latin typeface="Poppins Bold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AD2CE1B-218B-0468-DA8E-5821A4A0DF79}"/>
              </a:ext>
            </a:extLst>
          </p:cNvPr>
          <p:cNvSpPr txBox="1"/>
          <p:nvPr/>
        </p:nvSpPr>
        <p:spPr>
          <a:xfrm>
            <a:off x="180612" y="5008548"/>
            <a:ext cx="5601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600" b="1" dirty="0">
                <a:solidFill>
                  <a:srgbClr val="0000CC"/>
                </a:solidFill>
              </a:rPr>
              <a:t>Eliminate User Lost Time</a:t>
            </a:r>
            <a:endParaRPr lang="en-US" sz="1400" b="1" dirty="0">
              <a:solidFill>
                <a:srgbClr val="0000CC"/>
              </a:solidFill>
            </a:endParaRP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Digital System to </a:t>
            </a:r>
            <a:r>
              <a:rPr lang="en-US" sz="1600" b="1" dirty="0">
                <a:solidFill>
                  <a:srgbClr val="0000CC"/>
                </a:solidFill>
              </a:rPr>
              <a:t>Improve HR Efficiency</a:t>
            </a:r>
            <a:endParaRPr lang="en-US" sz="1400" b="1" dirty="0">
              <a:solidFill>
                <a:srgbClr val="0000CC"/>
              </a:solidFill>
            </a:endParaRP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Visualization to </a:t>
            </a:r>
            <a:r>
              <a:rPr lang="en-US" sz="1600" b="1" dirty="0">
                <a:solidFill>
                  <a:srgbClr val="0000CC"/>
                </a:solidFill>
              </a:rPr>
              <a:t>Track and Monitoring Form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200" dirty="0"/>
              <a:t>Create system that Low-Cost Development </a:t>
            </a:r>
            <a:r>
              <a:rPr lang="en-US" sz="1600" b="1" dirty="0">
                <a:solidFill>
                  <a:srgbClr val="0000CC"/>
                </a:solidFill>
              </a:rPr>
              <a:t>without</a:t>
            </a:r>
            <a:r>
              <a:rPr lang="en-US" sz="1600" dirty="0">
                <a:solidFill>
                  <a:srgbClr val="0000CC"/>
                </a:solidFill>
              </a:rPr>
              <a:t> </a:t>
            </a:r>
            <a:r>
              <a:rPr lang="en-US" sz="1600" b="1" dirty="0">
                <a:solidFill>
                  <a:srgbClr val="0000CC"/>
                </a:solidFill>
              </a:rPr>
              <a:t>Vendor</a:t>
            </a:r>
            <a:r>
              <a:rPr lang="en-US" sz="1600" dirty="0">
                <a:solidFill>
                  <a:srgbClr val="0000CC"/>
                </a:solidFill>
              </a:rPr>
              <a:t> </a:t>
            </a:r>
            <a:r>
              <a:rPr lang="en-US" sz="1400" dirty="0"/>
              <a:t>and </a:t>
            </a:r>
            <a:r>
              <a:rPr lang="en-US" sz="1600" b="1" dirty="0">
                <a:solidFill>
                  <a:srgbClr val="0000CC"/>
                </a:solidFill>
              </a:rPr>
              <a:t>Easy to Maintain for Citizen Developer</a:t>
            </a:r>
            <a:endParaRPr lang="en-US" sz="1400" b="1" dirty="0">
              <a:solidFill>
                <a:srgbClr val="0000CC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FC69A0-F1C6-D468-50A4-535FDE2DAB56}"/>
              </a:ext>
            </a:extLst>
          </p:cNvPr>
          <p:cNvSpPr txBox="1"/>
          <p:nvPr/>
        </p:nvSpPr>
        <p:spPr>
          <a:xfrm>
            <a:off x="8344063" y="3954744"/>
            <a:ext cx="381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 Visualization Dashboard to all Form that will digitalize with Power Platform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FF2AE0-7D9A-6CF1-F63D-D7CD303D6E01}"/>
              </a:ext>
            </a:extLst>
          </p:cNvPr>
          <p:cNvSpPr/>
          <p:nvPr/>
        </p:nvSpPr>
        <p:spPr>
          <a:xfrm>
            <a:off x="6264549" y="3811314"/>
            <a:ext cx="5679557" cy="801500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5537523-E213-7E66-F9B0-1D6E7E0F9FD2}"/>
              </a:ext>
            </a:extLst>
          </p:cNvPr>
          <p:cNvSpPr/>
          <p:nvPr/>
        </p:nvSpPr>
        <p:spPr>
          <a:xfrm>
            <a:off x="6264549" y="4713014"/>
            <a:ext cx="5679557" cy="892114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30F6BD7-B706-E2EC-9BD9-817C8E260D24}"/>
              </a:ext>
            </a:extLst>
          </p:cNvPr>
          <p:cNvCxnSpPr>
            <a:cxnSpLocks/>
          </p:cNvCxnSpPr>
          <p:nvPr/>
        </p:nvCxnSpPr>
        <p:spPr>
          <a:xfrm>
            <a:off x="2395962" y="2538795"/>
            <a:ext cx="0" cy="196022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333BEA-0F34-AC0C-D809-A34E3D5E2AB0}"/>
              </a:ext>
            </a:extLst>
          </p:cNvPr>
          <p:cNvSpPr txBox="1"/>
          <p:nvPr/>
        </p:nvSpPr>
        <p:spPr>
          <a:xfrm>
            <a:off x="367654" y="3869012"/>
            <a:ext cx="756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E86F7-CB1C-4BD8-2BBF-4620D46D7A59}"/>
              </a:ext>
            </a:extLst>
          </p:cNvPr>
          <p:cNvSpPr txBox="1"/>
          <p:nvPr/>
        </p:nvSpPr>
        <p:spPr>
          <a:xfrm>
            <a:off x="1533633" y="3862947"/>
            <a:ext cx="98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  <a:p>
            <a:r>
              <a:rPr lang="en-US" sz="1200" b="1" dirty="0"/>
              <a:t>Minutes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CFFFFE-D053-D744-B192-B3FCCA272F22}"/>
              </a:ext>
            </a:extLst>
          </p:cNvPr>
          <p:cNvSpPr txBox="1"/>
          <p:nvPr/>
        </p:nvSpPr>
        <p:spPr>
          <a:xfrm>
            <a:off x="4765242" y="2813505"/>
            <a:ext cx="130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Spent 25920 paper / Year</a:t>
            </a:r>
          </a:p>
        </p:txBody>
      </p:sp>
      <p:sp>
        <p:nvSpPr>
          <p:cNvPr id="58" name="Rectangle: Rounded Corners 57">
            <a:hlinkClick r:id="rId20" action="ppaction://hlinksldjump"/>
            <a:extLst>
              <a:ext uri="{FF2B5EF4-FFF2-40B4-BE49-F238E27FC236}">
                <a16:creationId xmlns:a16="http://schemas.microsoft.com/office/drawing/2014/main" id="{D199AE25-B80E-BA40-A91C-C35D046F1256}"/>
              </a:ext>
            </a:extLst>
          </p:cNvPr>
          <p:cNvSpPr/>
          <p:nvPr/>
        </p:nvSpPr>
        <p:spPr>
          <a:xfrm>
            <a:off x="2940007" y="3083032"/>
            <a:ext cx="771982" cy="157184"/>
          </a:xfrm>
          <a:prstGeom prst="roundRect">
            <a:avLst/>
          </a:prstGeom>
          <a:solidFill>
            <a:srgbClr val="203864"/>
          </a:solidFill>
          <a:ln>
            <a:solidFill>
              <a:srgbClr val="F4F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CLICK DETAIL</a:t>
            </a:r>
          </a:p>
        </p:txBody>
      </p:sp>
      <p:sp>
        <p:nvSpPr>
          <p:cNvPr id="4" name="TextBox 45">
            <a:extLst>
              <a:ext uri="{FF2B5EF4-FFF2-40B4-BE49-F238E27FC236}">
                <a16:creationId xmlns:a16="http://schemas.microsoft.com/office/drawing/2014/main" id="{FFB0135B-3441-C235-3A74-D6E68453E3AF}"/>
              </a:ext>
            </a:extLst>
          </p:cNvPr>
          <p:cNvSpPr txBox="1"/>
          <p:nvPr/>
        </p:nvSpPr>
        <p:spPr>
          <a:xfrm>
            <a:off x="1197560" y="2101454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22CA347A-69A7-93DE-4DF0-F510DF9DCF1B}"/>
              </a:ext>
            </a:extLst>
          </p:cNvPr>
          <p:cNvSpPr txBox="1"/>
          <p:nvPr/>
        </p:nvSpPr>
        <p:spPr>
          <a:xfrm>
            <a:off x="1090205" y="4723101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TextBox 45">
            <a:extLst>
              <a:ext uri="{FF2B5EF4-FFF2-40B4-BE49-F238E27FC236}">
                <a16:creationId xmlns:a16="http://schemas.microsoft.com/office/drawing/2014/main" id="{35805684-1C81-8303-F21C-698B8EECE471}"/>
              </a:ext>
            </a:extLst>
          </p:cNvPr>
          <p:cNvSpPr txBox="1"/>
          <p:nvPr/>
        </p:nvSpPr>
        <p:spPr>
          <a:xfrm>
            <a:off x="7370363" y="651749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243E65F0-00AB-6261-865E-E528D77776D4}"/>
              </a:ext>
            </a:extLst>
          </p:cNvPr>
          <p:cNvSpPr txBox="1"/>
          <p:nvPr/>
        </p:nvSpPr>
        <p:spPr>
          <a:xfrm>
            <a:off x="7370363" y="2252686"/>
            <a:ext cx="300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4F2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80B296C0-FC70-F5CF-DC0D-1BF92B5372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35675" y="4780448"/>
            <a:ext cx="1926645" cy="771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02E208B-C863-FBB6-7067-9570490C76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9775" y="2428305"/>
            <a:ext cx="1971618" cy="9963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76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635" y="-192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142879B-12BD-4A94-B14D-67587C2D40DE}"/>
              </a:ext>
            </a:extLst>
          </p:cNvPr>
          <p:cNvGrpSpPr/>
          <p:nvPr/>
        </p:nvGrpSpPr>
        <p:grpSpPr>
          <a:xfrm>
            <a:off x="-3649656" y="6442786"/>
            <a:ext cx="19491312" cy="649527"/>
            <a:chOff x="0" y="0"/>
            <a:chExt cx="5133514" cy="293863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93E3062-59A5-44C1-8E53-25C38CF70368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BBEF4FE3-61B8-4761-8CD3-4C26CEAC7E5D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44793892-63F2-4E95-B684-DCC4F225E696}"/>
              </a:ext>
            </a:extLst>
          </p:cNvPr>
          <p:cNvGrpSpPr/>
          <p:nvPr/>
        </p:nvGrpSpPr>
        <p:grpSpPr>
          <a:xfrm>
            <a:off x="6192456" y="524557"/>
            <a:ext cx="5822859" cy="7010562"/>
            <a:chOff x="0" y="-57150"/>
            <a:chExt cx="2054096" cy="1205535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6590BBD1-E5D4-4B7A-939D-53756F7E56FD}"/>
                </a:ext>
              </a:extLst>
            </p:cNvPr>
            <p:cNvSpPr/>
            <p:nvPr/>
          </p:nvSpPr>
          <p:spPr>
            <a:xfrm>
              <a:off x="0" y="0"/>
              <a:ext cx="2054096" cy="938041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E0319DFB-54CA-4301-AC14-14808FD93B07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2314555" y="6489889"/>
            <a:ext cx="756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19374D"/>
                </a:solidFill>
              </a:rPr>
              <a:t>WITH DIGITAL SYSTEM BEING MORE EFFECTIVE, PRODUCTIVE, ………………………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E7FF9-8398-4FDE-82D4-1269D9CFD3D6}"/>
              </a:ext>
            </a:extLst>
          </p:cNvPr>
          <p:cNvSpPr txBox="1"/>
          <p:nvPr/>
        </p:nvSpPr>
        <p:spPr>
          <a:xfrm>
            <a:off x="1731641" y="83783"/>
            <a:ext cx="8728718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SYSTEM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587" y="568684"/>
            <a:ext cx="5935412" cy="5745501"/>
            <a:chOff x="0" y="-57150"/>
            <a:chExt cx="2108520" cy="12055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8520" cy="1148385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78" name="Group 12">
            <a:extLst>
              <a:ext uri="{FF2B5EF4-FFF2-40B4-BE49-F238E27FC236}">
                <a16:creationId xmlns:a16="http://schemas.microsoft.com/office/drawing/2014/main" id="{3E714D4D-B790-424E-AFE5-542260854399}"/>
              </a:ext>
            </a:extLst>
          </p:cNvPr>
          <p:cNvGrpSpPr/>
          <p:nvPr/>
        </p:nvGrpSpPr>
        <p:grpSpPr>
          <a:xfrm>
            <a:off x="1197561" y="706981"/>
            <a:ext cx="3577818" cy="315796"/>
            <a:chOff x="0" y="0"/>
            <a:chExt cx="1413459" cy="249340"/>
          </a:xfrm>
        </p:grpSpPr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B0F49475-4972-4F2C-90AB-3B60F0A62895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4">
              <a:extLst>
                <a:ext uri="{FF2B5EF4-FFF2-40B4-BE49-F238E27FC236}">
                  <a16:creationId xmlns:a16="http://schemas.microsoft.com/office/drawing/2014/main" id="{4C72FCDD-60D6-4A52-A852-99E43C8455ED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1" name="TextBox 24">
            <a:extLst>
              <a:ext uri="{FF2B5EF4-FFF2-40B4-BE49-F238E27FC236}">
                <a16:creationId xmlns:a16="http://schemas.microsoft.com/office/drawing/2014/main" id="{EA0E3D1C-BE15-45A7-B20C-DED36CA92379}"/>
              </a:ext>
            </a:extLst>
          </p:cNvPr>
          <p:cNvSpPr txBox="1"/>
          <p:nvPr/>
        </p:nvSpPr>
        <p:spPr>
          <a:xfrm>
            <a:off x="1147853" y="627685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 Bold"/>
              </a:rPr>
              <a:t>FLOW PROCESS</a:t>
            </a:r>
          </a:p>
        </p:txBody>
      </p:sp>
      <p:grpSp>
        <p:nvGrpSpPr>
          <p:cNvPr id="182" name="Group 12">
            <a:extLst>
              <a:ext uri="{FF2B5EF4-FFF2-40B4-BE49-F238E27FC236}">
                <a16:creationId xmlns:a16="http://schemas.microsoft.com/office/drawing/2014/main" id="{D06E7A48-9FFA-4A1F-8B9C-063357482D17}"/>
              </a:ext>
            </a:extLst>
          </p:cNvPr>
          <p:cNvGrpSpPr/>
          <p:nvPr/>
        </p:nvGrpSpPr>
        <p:grpSpPr>
          <a:xfrm>
            <a:off x="7370202" y="720097"/>
            <a:ext cx="3577818" cy="315796"/>
            <a:chOff x="0" y="0"/>
            <a:chExt cx="1413459" cy="249340"/>
          </a:xfrm>
        </p:grpSpPr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26EC4017-D99F-4765-BD2C-851064448C97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TextBox 14">
              <a:extLst>
                <a:ext uri="{FF2B5EF4-FFF2-40B4-BE49-F238E27FC236}">
                  <a16:creationId xmlns:a16="http://schemas.microsoft.com/office/drawing/2014/main" id="{6DF8C12C-FC1F-4BC3-BEC1-A3C787AD6CA6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5" name="TextBox 24">
            <a:extLst>
              <a:ext uri="{FF2B5EF4-FFF2-40B4-BE49-F238E27FC236}">
                <a16:creationId xmlns:a16="http://schemas.microsoft.com/office/drawing/2014/main" id="{CB9ED062-D1B4-441B-AE6D-DC6AB3D3FD1C}"/>
              </a:ext>
            </a:extLst>
          </p:cNvPr>
          <p:cNvSpPr txBox="1"/>
          <p:nvPr/>
        </p:nvSpPr>
        <p:spPr>
          <a:xfrm>
            <a:off x="7320494" y="653403"/>
            <a:ext cx="3627525" cy="364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FORM</a:t>
            </a:r>
          </a:p>
        </p:txBody>
      </p:sp>
      <p:sp>
        <p:nvSpPr>
          <p:cNvPr id="9" name="TextBox 97">
            <a:extLst>
              <a:ext uri="{FF2B5EF4-FFF2-40B4-BE49-F238E27FC236}">
                <a16:creationId xmlns:a16="http://schemas.microsoft.com/office/drawing/2014/main" id="{9021B2B4-3544-0861-F446-FB89285CF146}"/>
              </a:ext>
            </a:extLst>
          </p:cNvPr>
          <p:cNvSpPr txBox="1"/>
          <p:nvPr/>
        </p:nvSpPr>
        <p:spPr>
          <a:xfrm>
            <a:off x="11257887" y="6528107"/>
            <a:ext cx="67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C5709"/>
                </a:solidFill>
              </a:rPr>
              <a:t>2/4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38E05A-5AD7-5B8C-0418-F300BAF4E53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15379" y="2182698"/>
            <a:ext cx="302963" cy="5838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2B2505-496D-90C6-8EDE-55A0FAC6BBF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56648" y="4780641"/>
            <a:ext cx="302963" cy="5838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3855D08-6648-DE29-3069-4112041C90D6}"/>
              </a:ext>
            </a:extLst>
          </p:cNvPr>
          <p:cNvGrpSpPr/>
          <p:nvPr/>
        </p:nvGrpSpPr>
        <p:grpSpPr>
          <a:xfrm>
            <a:off x="176685" y="1226207"/>
            <a:ext cx="6070723" cy="4815400"/>
            <a:chOff x="176392" y="1289365"/>
            <a:chExt cx="6070723" cy="4815400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17EBFF0-6D13-46FE-9E8A-6A45C6E1BBE7}"/>
                </a:ext>
              </a:extLst>
            </p:cNvPr>
            <p:cNvGrpSpPr/>
            <p:nvPr/>
          </p:nvGrpSpPr>
          <p:grpSpPr>
            <a:xfrm>
              <a:off x="176392" y="1289365"/>
              <a:ext cx="4962776" cy="4815400"/>
              <a:chOff x="-4952946" y="1130169"/>
              <a:chExt cx="4962776" cy="4815400"/>
            </a:xfrm>
          </p:grpSpPr>
          <p:sp>
            <p:nvSpPr>
              <p:cNvPr id="121" name="Arrow: Down 120">
                <a:extLst>
                  <a:ext uri="{FF2B5EF4-FFF2-40B4-BE49-F238E27FC236}">
                    <a16:creationId xmlns:a16="http://schemas.microsoft.com/office/drawing/2014/main" id="{7FA36CD9-7E59-4093-8481-844C7FCDFBDF}"/>
                  </a:ext>
                </a:extLst>
              </p:cNvPr>
              <p:cNvSpPr/>
              <p:nvPr/>
            </p:nvSpPr>
            <p:spPr>
              <a:xfrm>
                <a:off x="-2922993" y="3426859"/>
                <a:ext cx="662580" cy="384262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D98D66B-D922-488D-ADD2-A83FA87E1A34}"/>
                  </a:ext>
                </a:extLst>
              </p:cNvPr>
              <p:cNvSpPr txBox="1"/>
              <p:nvPr/>
            </p:nvSpPr>
            <p:spPr>
              <a:xfrm>
                <a:off x="-3537836" y="3064661"/>
                <a:ext cx="19314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2060"/>
                    </a:solidFill>
                  </a:rPr>
                  <a:t>PAPER FORM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3C50B8C-F129-477B-B4D2-3DCBD2364451}"/>
                  </a:ext>
                </a:extLst>
              </p:cNvPr>
              <p:cNvSpPr txBox="1"/>
              <p:nvPr/>
            </p:nvSpPr>
            <p:spPr>
              <a:xfrm>
                <a:off x="-4196874" y="1130169"/>
                <a:ext cx="3393534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</a:rPr>
                  <a:t>Paper Form can make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More</a:t>
                </a:r>
                <a:r>
                  <a:rPr lang="en-US" sz="1200" b="1" dirty="0">
                    <a:solidFill>
                      <a:srgbClr val="002060"/>
                    </a:solidFill>
                  </a:rPr>
                  <a:t> </a:t>
                </a:r>
                <a:r>
                  <a:rPr lang="en-US" sz="1200" b="1" dirty="0">
                    <a:solidFill>
                      <a:srgbClr val="FF0000"/>
                    </a:solidFill>
                  </a:rPr>
                  <a:t>Costs For Company </a:t>
                </a: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B17C50D-04A6-4047-BD6A-171492F491FA}"/>
                  </a:ext>
                </a:extLst>
              </p:cNvPr>
              <p:cNvGrpSpPr/>
              <p:nvPr/>
            </p:nvGrpSpPr>
            <p:grpSpPr>
              <a:xfrm>
                <a:off x="-4949952" y="1158106"/>
                <a:ext cx="4959782" cy="1787954"/>
                <a:chOff x="292142" y="3095033"/>
                <a:chExt cx="5081659" cy="1982344"/>
              </a:xfrm>
            </p:grpSpPr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5AD8B558-1196-4B89-8842-A779749CD0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4499538" y="3484324"/>
                  <a:ext cx="475488" cy="497142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1C0D2AF2-978E-40B7-8CF3-726137A7F2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734" y="3095033"/>
                  <a:ext cx="549474" cy="574498"/>
                </a:xfrm>
                <a:prstGeom prst="rect">
                  <a:avLst/>
                </a:prstGeom>
              </p:spPr>
            </p:pic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40F04BBD-F673-4501-9F47-142ECD43C297}"/>
                    </a:ext>
                  </a:extLst>
                </p:cNvPr>
                <p:cNvGrpSpPr/>
                <p:nvPr/>
              </p:nvGrpSpPr>
              <p:grpSpPr>
                <a:xfrm>
                  <a:off x="344677" y="4206057"/>
                  <a:ext cx="764439" cy="609117"/>
                  <a:chOff x="326921" y="4738722"/>
                  <a:chExt cx="764439" cy="609117"/>
                </a:xfrm>
              </p:grpSpPr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0407D7E5-B668-432F-82BA-DEA19C3364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9702" y="4738722"/>
                    <a:ext cx="429538" cy="421234"/>
                  </a:xfrm>
                  <a:prstGeom prst="rect">
                    <a:avLst/>
                  </a:prstGeom>
                </p:spPr>
              </p:pic>
              <p:sp>
                <p:nvSpPr>
                  <p:cNvPr id="177" name="Rectangle 24">
                    <a:extLst>
                      <a:ext uri="{FF2B5EF4-FFF2-40B4-BE49-F238E27FC236}">
                        <a16:creationId xmlns:a16="http://schemas.microsoft.com/office/drawing/2014/main" id="{DB9067B3-2B16-4C09-B253-BC5C67681DF2}"/>
                      </a:ext>
                    </a:extLst>
                  </p:cNvPr>
                  <p:cNvSpPr/>
                  <p:nvPr/>
                </p:nvSpPr>
                <p:spPr>
                  <a:xfrm>
                    <a:off x="326921" y="5168785"/>
                    <a:ext cx="764439" cy="179054"/>
                  </a:xfrm>
                  <a:prstGeom prst="rect">
                    <a:avLst/>
                  </a:prstGeom>
                  <a:solidFill>
                    <a:srgbClr val="437F86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</a:rPr>
                      <a:t>Approver</a:t>
                    </a:r>
                  </a:p>
                </p:txBody>
              </p:sp>
            </p:grpSp>
            <p:sp>
              <p:nvSpPr>
                <p:cNvPr id="155" name="Rectangle 24">
                  <a:extLst>
                    <a:ext uri="{FF2B5EF4-FFF2-40B4-BE49-F238E27FC236}">
                      <a16:creationId xmlns:a16="http://schemas.microsoft.com/office/drawing/2014/main" id="{820D601F-32E3-4D8B-891E-73D7DAC87B46}"/>
                    </a:ext>
                  </a:extLst>
                </p:cNvPr>
                <p:cNvSpPr/>
                <p:nvPr/>
              </p:nvSpPr>
              <p:spPr>
                <a:xfrm>
                  <a:off x="4471989" y="3969490"/>
                  <a:ext cx="576823" cy="327080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Admin</a:t>
                  </a:r>
                </a:p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(HRGA)</a:t>
                  </a:r>
                </a:p>
              </p:txBody>
            </p: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E2646CF6-4C86-404A-ADB7-791989EE64FC}"/>
                    </a:ext>
                  </a:extLst>
                </p:cNvPr>
                <p:cNvCxnSpPr>
                  <a:cxnSpLocks/>
                  <a:stCxn id="165" idx="2"/>
                  <a:endCxn id="173" idx="2"/>
                </p:cNvCxnSpPr>
                <p:nvPr/>
              </p:nvCxnSpPr>
              <p:spPr>
                <a:xfrm rot="16200000" flipH="1">
                  <a:off x="1732253" y="2771541"/>
                  <a:ext cx="346520" cy="2363511"/>
                </a:xfrm>
                <a:prstGeom prst="bentConnector2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Connector: Elbow 156">
                  <a:extLst>
                    <a:ext uri="{FF2B5EF4-FFF2-40B4-BE49-F238E27FC236}">
                      <a16:creationId xmlns:a16="http://schemas.microsoft.com/office/drawing/2014/main" id="{464C5CCC-178D-4205-B415-126EC2C423EF}"/>
                    </a:ext>
                  </a:extLst>
                </p:cNvPr>
                <p:cNvCxnSpPr>
                  <a:cxnSpLocks/>
                  <a:stCxn id="177" idx="2"/>
                  <a:endCxn id="173" idx="4"/>
                </p:cNvCxnSpPr>
                <p:nvPr/>
              </p:nvCxnSpPr>
              <p:spPr>
                <a:xfrm rot="5400000" flipH="1" flipV="1">
                  <a:off x="2090126" y="3280874"/>
                  <a:ext cx="171070" cy="2897529"/>
                </a:xfrm>
                <a:prstGeom prst="bentConnector3">
                  <a:avLst>
                    <a:gd name="adj1" fmla="val -133630"/>
                  </a:avLst>
                </a:prstGeom>
                <a:ln>
                  <a:solidFill>
                    <a:srgbClr val="0091BD"/>
                  </a:solidFill>
                  <a:headEnd type="triangle"/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90E9AC4F-8222-4C06-A6A7-C967124B1BAD}"/>
                    </a:ext>
                  </a:extLst>
                </p:cNvPr>
                <p:cNvSpPr txBox="1"/>
                <p:nvPr/>
              </p:nvSpPr>
              <p:spPr>
                <a:xfrm>
                  <a:off x="1653368" y="3742823"/>
                  <a:ext cx="1560345" cy="460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Input data Form on paper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8356BD3A-BAAD-4D75-9C2C-0080F64045CB}"/>
                    </a:ext>
                  </a:extLst>
                </p:cNvPr>
                <p:cNvSpPr txBox="1"/>
                <p:nvPr/>
              </p:nvSpPr>
              <p:spPr>
                <a:xfrm>
                  <a:off x="1660638" y="4795855"/>
                  <a:ext cx="1354446" cy="281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Request Approval</a:t>
                  </a: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BB5DEF08-3E10-407B-BDF0-C77FF93500AB}"/>
                    </a:ext>
                  </a:extLst>
                </p:cNvPr>
                <p:cNvGrpSpPr/>
                <p:nvPr/>
              </p:nvGrpSpPr>
              <p:grpSpPr>
                <a:xfrm>
                  <a:off x="3087269" y="3609010"/>
                  <a:ext cx="1074313" cy="1035094"/>
                  <a:chOff x="2963950" y="3412557"/>
                  <a:chExt cx="1074313" cy="1035094"/>
                </a:xfrm>
              </p:grpSpPr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AF2BCFA3-084E-42D4-9114-83445C066CEA}"/>
                      </a:ext>
                    </a:extLst>
                  </p:cNvPr>
                  <p:cNvGrpSpPr/>
                  <p:nvPr/>
                </p:nvGrpSpPr>
                <p:grpSpPr>
                  <a:xfrm>
                    <a:off x="3129266" y="3452661"/>
                    <a:ext cx="771880" cy="823920"/>
                    <a:chOff x="3244487" y="4117057"/>
                    <a:chExt cx="771880" cy="823920"/>
                  </a:xfrm>
                </p:grpSpPr>
                <p:sp>
                  <p:nvSpPr>
                    <p:cNvPr id="174" name="Rectangle 24">
                      <a:extLst>
                        <a:ext uri="{FF2B5EF4-FFF2-40B4-BE49-F238E27FC236}">
                          <a16:creationId xmlns:a16="http://schemas.microsoft.com/office/drawing/2014/main" id="{F67F9BED-978F-4FB4-AE01-0FC86EB1F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4487" y="4614084"/>
                      <a:ext cx="771880" cy="326893"/>
                    </a:xfrm>
                    <a:prstGeom prst="rect">
                      <a:avLst/>
                    </a:prstGeom>
                    <a:solidFill>
                      <a:srgbClr val="437F86"/>
                    </a:solidFill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Admin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( Section )</a:t>
                      </a:r>
                    </a:p>
                  </p:txBody>
                </p:sp>
                <p:pic>
                  <p:nvPicPr>
                    <p:cNvPr id="175" name="Picture 174">
                      <a:extLst>
                        <a:ext uri="{FF2B5EF4-FFF2-40B4-BE49-F238E27FC236}">
                          <a16:creationId xmlns:a16="http://schemas.microsoft.com/office/drawing/2014/main" id="{468BD2A3-154C-4592-8080-29E11119D22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427129" y="4117057"/>
                      <a:ext cx="479210" cy="50103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23586D80-A4F6-4AA7-A276-54128CC38D46}"/>
                      </a:ext>
                    </a:extLst>
                  </p:cNvPr>
                  <p:cNvSpPr/>
                  <p:nvPr/>
                </p:nvSpPr>
                <p:spPr>
                  <a:xfrm>
                    <a:off x="2963950" y="3412557"/>
                    <a:ext cx="1074313" cy="1035094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39C75B43-9D70-4523-86A3-91F0332C56B2}"/>
                    </a:ext>
                  </a:extLst>
                </p:cNvPr>
                <p:cNvGrpSpPr/>
                <p:nvPr/>
              </p:nvGrpSpPr>
              <p:grpSpPr>
                <a:xfrm>
                  <a:off x="1187328" y="4516189"/>
                  <a:ext cx="525173" cy="482947"/>
                  <a:chOff x="1692307" y="4836196"/>
                  <a:chExt cx="525173" cy="482947"/>
                </a:xfrm>
              </p:grpSpPr>
              <p:pic>
                <p:nvPicPr>
                  <p:cNvPr id="170" name="Picture 169">
                    <a:extLst>
                      <a:ext uri="{FF2B5EF4-FFF2-40B4-BE49-F238E27FC236}">
                        <a16:creationId xmlns:a16="http://schemas.microsoft.com/office/drawing/2014/main" id="{172B9FDC-09E6-404F-B092-B5870F8730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flipH="1">
                    <a:off x="1802877" y="4899512"/>
                    <a:ext cx="333926" cy="349132"/>
                  </a:xfrm>
                  <a:prstGeom prst="rect">
                    <a:avLst/>
                  </a:prstGeom>
                </p:spPr>
              </p:pic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58480CF8-F5D3-415F-BFCE-7719C42E8040}"/>
                      </a:ext>
                    </a:extLst>
                  </p:cNvPr>
                  <p:cNvSpPr/>
                  <p:nvPr/>
                </p:nvSpPr>
                <p:spPr>
                  <a:xfrm>
                    <a:off x="1692307" y="4836196"/>
                    <a:ext cx="525173" cy="482947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010BBE8C-FDEC-4D76-BEF8-4F1733951517}"/>
                    </a:ext>
                  </a:extLst>
                </p:cNvPr>
                <p:cNvGrpSpPr/>
                <p:nvPr/>
              </p:nvGrpSpPr>
              <p:grpSpPr>
                <a:xfrm>
                  <a:off x="1221938" y="3610304"/>
                  <a:ext cx="461816" cy="469960"/>
                  <a:chOff x="1340177" y="3707963"/>
                  <a:chExt cx="551535" cy="574498"/>
                </a:xfrm>
              </p:grpSpPr>
              <p:pic>
                <p:nvPicPr>
                  <p:cNvPr id="168" name="Grafik 20" descr="Gulung dengan isian solid">
                    <a:extLst>
                      <a:ext uri="{FF2B5EF4-FFF2-40B4-BE49-F238E27FC236}">
                        <a16:creationId xmlns:a16="http://schemas.microsoft.com/office/drawing/2014/main" id="{42EFF22E-F2AC-4682-83A6-E8C2EFAB66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8345" y="3786600"/>
                    <a:ext cx="442226" cy="462365"/>
                  </a:xfrm>
                  <a:prstGeom prst="rect">
                    <a:avLst/>
                  </a:prstGeom>
                </p:spPr>
              </p:pic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EEDF0A06-40A1-49B0-8551-13B68B963AE1}"/>
                      </a:ext>
                    </a:extLst>
                  </p:cNvPr>
                  <p:cNvSpPr/>
                  <p:nvPr/>
                </p:nvSpPr>
                <p:spPr>
                  <a:xfrm>
                    <a:off x="1340177" y="3707963"/>
                    <a:ext cx="551535" cy="574498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5667E17C-B662-4673-B53E-CB3569D914B4}"/>
                    </a:ext>
                  </a:extLst>
                </p:cNvPr>
                <p:cNvSpPr txBox="1"/>
                <p:nvPr/>
              </p:nvSpPr>
              <p:spPr>
                <a:xfrm>
                  <a:off x="1653707" y="4609689"/>
                  <a:ext cx="1856554" cy="307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C00000"/>
                      </a:solidFill>
                    </a:rPr>
                    <a:t>Walking Time 10 minutes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8340F4B5-A957-4171-AA0D-27F106054E58}"/>
                    </a:ext>
                  </a:extLst>
                </p:cNvPr>
                <p:cNvSpPr txBox="1"/>
                <p:nvPr/>
              </p:nvSpPr>
              <p:spPr>
                <a:xfrm>
                  <a:off x="1647881" y="3577611"/>
                  <a:ext cx="1418578" cy="3071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C00000"/>
                      </a:solidFill>
                    </a:rPr>
                    <a:t>Spent 500 Paper</a:t>
                  </a:r>
                </a:p>
              </p:txBody>
            </p:sp>
            <p:sp>
              <p:nvSpPr>
                <p:cNvPr id="165" name="Rectangle 24">
                  <a:extLst>
                    <a:ext uri="{FF2B5EF4-FFF2-40B4-BE49-F238E27FC236}">
                      <a16:creationId xmlns:a16="http://schemas.microsoft.com/office/drawing/2014/main" id="{9A01F78E-E970-435C-93DE-31F9454EBE9C}"/>
                    </a:ext>
                  </a:extLst>
                </p:cNvPr>
                <p:cNvSpPr/>
                <p:nvPr/>
              </p:nvSpPr>
              <p:spPr>
                <a:xfrm>
                  <a:off x="292142" y="3600983"/>
                  <a:ext cx="863232" cy="179054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Requester</a:t>
                  </a:r>
                </a:p>
              </p:txBody>
            </p: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C847243B-A3AA-4EA5-A0B2-B2C31BA04A6B}"/>
                    </a:ext>
                  </a:extLst>
                </p:cNvPr>
                <p:cNvCxnSpPr>
                  <a:cxnSpLocks/>
                  <a:stCxn id="173" idx="6"/>
                  <a:endCxn id="155" idx="1"/>
                </p:cNvCxnSpPr>
                <p:nvPr/>
              </p:nvCxnSpPr>
              <p:spPr>
                <a:xfrm>
                  <a:off x="4161582" y="4126557"/>
                  <a:ext cx="310408" cy="6473"/>
                </a:xfrm>
                <a:prstGeom prst="straightConnector1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27CAC404-4B45-42CC-9039-0F6DD2FFF8CA}"/>
                    </a:ext>
                  </a:extLst>
                </p:cNvPr>
                <p:cNvSpPr txBox="1"/>
                <p:nvPr/>
              </p:nvSpPr>
              <p:spPr>
                <a:xfrm>
                  <a:off x="4373432" y="4224333"/>
                  <a:ext cx="1000369" cy="290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C00000"/>
                      </a:solidFill>
                    </a:rPr>
                    <a:t>Processing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04122240-4180-41D3-ADB7-4D617B6F08EB}"/>
                  </a:ext>
                </a:extLst>
              </p:cNvPr>
              <p:cNvGrpSpPr/>
              <p:nvPr/>
            </p:nvGrpSpPr>
            <p:grpSpPr>
              <a:xfrm>
                <a:off x="-4952946" y="3683516"/>
                <a:ext cx="4852186" cy="1897766"/>
                <a:chOff x="6081328" y="3157416"/>
                <a:chExt cx="4911559" cy="1954126"/>
              </a:xfrm>
            </p:grpSpPr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790A948C-D728-4B62-B6E1-8D2A162FBD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04498" y="3769743"/>
                  <a:ext cx="315941" cy="337675"/>
                </a:xfrm>
                <a:prstGeom prst="rect">
                  <a:avLst/>
                </a:prstGeom>
              </p:spPr>
            </p:pic>
            <p:pic>
              <p:nvPicPr>
                <p:cNvPr id="130" name="Graphic 129" descr="Envelope with solid fill">
                  <a:extLst>
                    <a:ext uri="{FF2B5EF4-FFF2-40B4-BE49-F238E27FC236}">
                      <a16:creationId xmlns:a16="http://schemas.microsoft.com/office/drawing/2014/main" id="{94460A12-8197-4DA4-BCAF-968F267CB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65213" y="4657918"/>
                  <a:ext cx="336573" cy="343725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7CF0A511-B392-4A95-B198-AD7CD1C9B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10278965" y="3546707"/>
                  <a:ext cx="475488" cy="497142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4AC0D26D-FDBC-4AF5-85B1-AB456724B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8920" y="3157416"/>
                  <a:ext cx="549474" cy="574498"/>
                </a:xfrm>
                <a:prstGeom prst="rect">
                  <a:avLst/>
                </a:prstGeom>
              </p:spPr>
            </p:pic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8E1C3336-B5F1-4620-B83C-DFFC1356B3A6}"/>
                    </a:ext>
                  </a:extLst>
                </p:cNvPr>
                <p:cNvGrpSpPr/>
                <p:nvPr/>
              </p:nvGrpSpPr>
              <p:grpSpPr>
                <a:xfrm>
                  <a:off x="6133863" y="4268440"/>
                  <a:ext cx="764439" cy="609117"/>
                  <a:chOff x="326921" y="4738722"/>
                  <a:chExt cx="764439" cy="609117"/>
                </a:xfrm>
              </p:grpSpPr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81E32DE7-F6E8-478F-9578-70BE542AB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9702" y="4738722"/>
                    <a:ext cx="429538" cy="421234"/>
                  </a:xfrm>
                  <a:prstGeom prst="rect">
                    <a:avLst/>
                  </a:prstGeom>
                </p:spPr>
              </p:pic>
              <p:sp>
                <p:nvSpPr>
                  <p:cNvPr id="151" name="Rectangle 24">
                    <a:extLst>
                      <a:ext uri="{FF2B5EF4-FFF2-40B4-BE49-F238E27FC236}">
                        <a16:creationId xmlns:a16="http://schemas.microsoft.com/office/drawing/2014/main" id="{C2B15D4A-C65C-4EA5-8D5E-729BF3F08B00}"/>
                      </a:ext>
                    </a:extLst>
                  </p:cNvPr>
                  <p:cNvSpPr/>
                  <p:nvPr/>
                </p:nvSpPr>
                <p:spPr>
                  <a:xfrm>
                    <a:off x="326921" y="5168785"/>
                    <a:ext cx="764439" cy="179054"/>
                  </a:xfrm>
                  <a:prstGeom prst="rect">
                    <a:avLst/>
                  </a:prstGeom>
                  <a:solidFill>
                    <a:srgbClr val="437F86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bg1"/>
                        </a:solidFill>
                      </a:rPr>
                      <a:t>Approver</a:t>
                    </a:r>
                  </a:p>
                </p:txBody>
              </p:sp>
            </p:grpSp>
            <p:sp>
              <p:nvSpPr>
                <p:cNvPr id="134" name="Rectangle 24">
                  <a:extLst>
                    <a:ext uri="{FF2B5EF4-FFF2-40B4-BE49-F238E27FC236}">
                      <a16:creationId xmlns:a16="http://schemas.microsoft.com/office/drawing/2014/main" id="{8B5B1AF0-13ED-4209-9B22-D72D98C23E09}"/>
                    </a:ext>
                  </a:extLst>
                </p:cNvPr>
                <p:cNvSpPr/>
                <p:nvPr/>
              </p:nvSpPr>
              <p:spPr>
                <a:xfrm>
                  <a:off x="10251416" y="4031875"/>
                  <a:ext cx="576823" cy="327080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Admin</a:t>
                  </a:r>
                </a:p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</a:rPr>
                    <a:t>(HRGA)</a:t>
                  </a:r>
                </a:p>
              </p:txBody>
            </p:sp>
            <p:cxnSp>
              <p:nvCxnSpPr>
                <p:cNvPr id="135" name="Connector: Elbow 134">
                  <a:extLst>
                    <a:ext uri="{FF2B5EF4-FFF2-40B4-BE49-F238E27FC236}">
                      <a16:creationId xmlns:a16="http://schemas.microsoft.com/office/drawing/2014/main" id="{F8889A38-8C3C-4593-BC66-DD92AB9E95C4}"/>
                    </a:ext>
                  </a:extLst>
                </p:cNvPr>
                <p:cNvCxnSpPr>
                  <a:cxnSpLocks/>
                  <a:stCxn id="144" idx="2"/>
                  <a:endCxn id="149" idx="2"/>
                </p:cNvCxnSpPr>
                <p:nvPr/>
              </p:nvCxnSpPr>
              <p:spPr>
                <a:xfrm rot="16200000" flipH="1">
                  <a:off x="7521439" y="2833924"/>
                  <a:ext cx="346520" cy="2363511"/>
                </a:xfrm>
                <a:prstGeom prst="bentConnector2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Connector: Elbow 135">
                  <a:extLst>
                    <a:ext uri="{FF2B5EF4-FFF2-40B4-BE49-F238E27FC236}">
                      <a16:creationId xmlns:a16="http://schemas.microsoft.com/office/drawing/2014/main" id="{DD190A1D-954C-472F-9D88-98C39E106731}"/>
                    </a:ext>
                  </a:extLst>
                </p:cNvPr>
                <p:cNvCxnSpPr>
                  <a:cxnSpLocks/>
                  <a:stCxn id="151" idx="2"/>
                  <a:endCxn id="149" idx="4"/>
                </p:cNvCxnSpPr>
                <p:nvPr/>
              </p:nvCxnSpPr>
              <p:spPr>
                <a:xfrm rot="5400000" flipH="1" flipV="1">
                  <a:off x="7879312" y="3343257"/>
                  <a:ext cx="171070" cy="2897529"/>
                </a:xfrm>
                <a:prstGeom prst="bentConnector3">
                  <a:avLst>
                    <a:gd name="adj1" fmla="val -133630"/>
                  </a:avLst>
                </a:prstGeom>
                <a:ln>
                  <a:solidFill>
                    <a:srgbClr val="0091BD"/>
                  </a:solidFill>
                  <a:headEnd type="triangle"/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ADF78B-75E6-4385-B488-18753EF5F212}"/>
                    </a:ext>
                  </a:extLst>
                </p:cNvPr>
                <p:cNvSpPr txBox="1"/>
                <p:nvPr/>
              </p:nvSpPr>
              <p:spPr>
                <a:xfrm>
                  <a:off x="7442552" y="3818316"/>
                  <a:ext cx="1583671" cy="4278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Input data Form on Device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B0D364-C8CA-4216-A50B-A626B97D4B46}"/>
                    </a:ext>
                  </a:extLst>
                </p:cNvPr>
                <p:cNvSpPr txBox="1"/>
                <p:nvPr/>
              </p:nvSpPr>
              <p:spPr>
                <a:xfrm>
                  <a:off x="7440065" y="4850085"/>
                  <a:ext cx="1739361" cy="261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19374D"/>
                      </a:solidFill>
                    </a:rPr>
                    <a:t>Request Approval on Mail</a:t>
                  </a:r>
                </a:p>
              </p:txBody>
            </p: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B981A168-0412-4BD4-9B4A-C98D297947F6}"/>
                    </a:ext>
                  </a:extLst>
                </p:cNvPr>
                <p:cNvGrpSpPr/>
                <p:nvPr/>
              </p:nvGrpSpPr>
              <p:grpSpPr>
                <a:xfrm>
                  <a:off x="8876455" y="3671393"/>
                  <a:ext cx="1074313" cy="1035094"/>
                  <a:chOff x="2963950" y="3412557"/>
                  <a:chExt cx="1074313" cy="1035094"/>
                </a:xfrm>
              </p:grpSpPr>
              <p:sp>
                <p:nvSpPr>
                  <p:cNvPr id="148" name="Rectangle 24">
                    <a:extLst>
                      <a:ext uri="{FF2B5EF4-FFF2-40B4-BE49-F238E27FC236}">
                        <a16:creationId xmlns:a16="http://schemas.microsoft.com/office/drawing/2014/main" id="{4B240546-62DB-4426-8B9A-FE18975E4F81}"/>
                      </a:ext>
                    </a:extLst>
                  </p:cNvPr>
                  <p:cNvSpPr/>
                  <p:nvPr/>
                </p:nvSpPr>
                <p:spPr>
                  <a:xfrm>
                    <a:off x="3129266" y="4010855"/>
                    <a:ext cx="771880" cy="292478"/>
                  </a:xfrm>
                  <a:prstGeom prst="rect">
                    <a:avLst/>
                  </a:prstGeom>
                  <a:solidFill>
                    <a:srgbClr val="437F86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</a:rPr>
                      <a:t>SHS</a:t>
                    </a:r>
                  </a:p>
                </p:txBody>
              </p:sp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6F3BB2C0-E205-4327-9EBC-9C8229865CAF}"/>
                      </a:ext>
                    </a:extLst>
                  </p:cNvPr>
                  <p:cNvSpPr/>
                  <p:nvPr/>
                </p:nvSpPr>
                <p:spPr>
                  <a:xfrm>
                    <a:off x="2963950" y="3412557"/>
                    <a:ext cx="1074313" cy="1035094"/>
                  </a:xfrm>
                  <a:prstGeom prst="ellipse">
                    <a:avLst/>
                  </a:prstGeom>
                  <a:noFill/>
                  <a:ln>
                    <a:solidFill>
                      <a:srgbClr val="437F86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D31A2B13-2FC3-4C0A-92BE-AAEF4CE40CC7}"/>
                    </a:ext>
                  </a:extLst>
                </p:cNvPr>
                <p:cNvSpPr/>
                <p:nvPr/>
              </p:nvSpPr>
              <p:spPr>
                <a:xfrm>
                  <a:off x="6970008" y="4594881"/>
                  <a:ext cx="525173" cy="482947"/>
                </a:xfrm>
                <a:prstGeom prst="ellipse">
                  <a:avLst/>
                </a:prstGeom>
                <a:noFill/>
                <a:ln>
                  <a:solidFill>
                    <a:srgbClr val="437F86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840A1C2-F946-4438-98EB-85D59A214F0C}"/>
                    </a:ext>
                  </a:extLst>
                </p:cNvPr>
                <p:cNvSpPr/>
                <p:nvPr/>
              </p:nvSpPr>
              <p:spPr>
                <a:xfrm>
                  <a:off x="7011124" y="3688996"/>
                  <a:ext cx="461816" cy="469960"/>
                </a:xfrm>
                <a:prstGeom prst="ellipse">
                  <a:avLst/>
                </a:prstGeom>
                <a:noFill/>
                <a:ln>
                  <a:solidFill>
                    <a:srgbClr val="437F86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B15E645-5A13-45FC-8110-6ABB533A7C02}"/>
                    </a:ext>
                  </a:extLst>
                </p:cNvPr>
                <p:cNvSpPr txBox="1"/>
                <p:nvPr/>
              </p:nvSpPr>
              <p:spPr>
                <a:xfrm>
                  <a:off x="7439641" y="4708228"/>
                  <a:ext cx="1766723" cy="285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CC"/>
                      </a:solidFill>
                    </a:rPr>
                    <a:t>0 Minute Walking Time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87AC4FFB-A932-4417-ACCA-DABBF3E91676}"/>
                    </a:ext>
                  </a:extLst>
                </p:cNvPr>
                <p:cNvSpPr txBox="1"/>
                <p:nvPr/>
              </p:nvSpPr>
              <p:spPr>
                <a:xfrm>
                  <a:off x="7444273" y="3671881"/>
                  <a:ext cx="1564882" cy="285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0000CC"/>
                      </a:solidFill>
                    </a:rPr>
                    <a:t>Zero Paper Usage</a:t>
                  </a:r>
                </a:p>
              </p:txBody>
            </p:sp>
            <p:sp>
              <p:nvSpPr>
                <p:cNvPr id="144" name="Rectangle 24">
                  <a:extLst>
                    <a:ext uri="{FF2B5EF4-FFF2-40B4-BE49-F238E27FC236}">
                      <a16:creationId xmlns:a16="http://schemas.microsoft.com/office/drawing/2014/main" id="{4A36BD2B-0170-42A6-A508-F84DB58E69F1}"/>
                    </a:ext>
                  </a:extLst>
                </p:cNvPr>
                <p:cNvSpPr/>
                <p:nvPr/>
              </p:nvSpPr>
              <p:spPr>
                <a:xfrm>
                  <a:off x="6081328" y="3663366"/>
                  <a:ext cx="863232" cy="179054"/>
                </a:xfrm>
                <a:prstGeom prst="rect">
                  <a:avLst/>
                </a:prstGeom>
                <a:solidFill>
                  <a:srgbClr val="437F8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</a:rPr>
                    <a:t>Requester</a:t>
                  </a:r>
                </a:p>
              </p:txBody>
            </p: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2A9AE567-E641-4ED3-BEA7-B5FE238E6DA3}"/>
                    </a:ext>
                  </a:extLst>
                </p:cNvPr>
                <p:cNvCxnSpPr>
                  <a:cxnSpLocks/>
                  <a:stCxn id="149" idx="6"/>
                  <a:endCxn id="134" idx="1"/>
                </p:cNvCxnSpPr>
                <p:nvPr/>
              </p:nvCxnSpPr>
              <p:spPr>
                <a:xfrm>
                  <a:off x="9950768" y="4188941"/>
                  <a:ext cx="300649" cy="6473"/>
                </a:xfrm>
                <a:prstGeom prst="straightConnector1">
                  <a:avLst/>
                </a:prstGeom>
                <a:ln>
                  <a:solidFill>
                    <a:srgbClr val="0091BD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E0F858D-4B91-4504-86CE-EC41DDC54FE0}"/>
                    </a:ext>
                  </a:extLst>
                </p:cNvPr>
                <p:cNvSpPr txBox="1"/>
                <p:nvPr/>
              </p:nvSpPr>
              <p:spPr>
                <a:xfrm>
                  <a:off x="10143560" y="4279975"/>
                  <a:ext cx="849327" cy="269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C00000"/>
                      </a:solidFill>
                    </a:rPr>
                    <a:t>Processing </a:t>
                  </a:r>
                </a:p>
              </p:txBody>
            </p:sp>
          </p:grp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A374978B-3ADC-4354-86E1-03D989414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865687" y="4327915"/>
                <a:ext cx="464431" cy="496380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CA1B3CA-92D3-4AEF-893B-0BA6A9F5158E}"/>
                  </a:ext>
                </a:extLst>
              </p:cNvPr>
              <p:cNvSpPr txBox="1"/>
              <p:nvPr/>
            </p:nvSpPr>
            <p:spPr>
              <a:xfrm>
                <a:off x="-3495069" y="3872946"/>
                <a:ext cx="18615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2060"/>
                    </a:solidFill>
                  </a:rPr>
                  <a:t>DIGTAL FORM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A45FF7F-F15F-49AE-B435-8172D2D026F8}"/>
                  </a:ext>
                </a:extLst>
              </p:cNvPr>
              <p:cNvSpPr txBox="1"/>
              <p:nvPr/>
            </p:nvSpPr>
            <p:spPr>
              <a:xfrm>
                <a:off x="-4269604" y="5668570"/>
                <a:ext cx="3817493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</a:rPr>
                  <a:t>With Digital Form can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Reduce Man Hour &amp;  Paper Usage </a:t>
                </a:r>
              </a:p>
            </p:txBody>
          </p:sp>
        </p:grpSp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66C13112-FFFF-2349-0ADB-05BDBC33BC55}"/>
                </a:ext>
              </a:extLst>
            </p:cNvPr>
            <p:cNvSpPr/>
            <p:nvPr/>
          </p:nvSpPr>
          <p:spPr>
            <a:xfrm>
              <a:off x="5118049" y="2104191"/>
              <a:ext cx="774713" cy="295006"/>
            </a:xfrm>
            <a:prstGeom prst="rect">
              <a:avLst/>
            </a:prstGeom>
            <a:solidFill>
              <a:srgbClr val="437F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EF8BF470-261D-2426-0E90-BDD5B66588F4}"/>
                </a:ext>
              </a:extLst>
            </p:cNvPr>
            <p:cNvSpPr/>
            <p:nvPr/>
          </p:nvSpPr>
          <p:spPr>
            <a:xfrm>
              <a:off x="5159318" y="4702134"/>
              <a:ext cx="733444" cy="295006"/>
            </a:xfrm>
            <a:prstGeom prst="rect">
              <a:avLst/>
            </a:prstGeom>
            <a:solidFill>
              <a:srgbClr val="437F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E089C6-1B21-3003-2BC1-E5618E9F280E}"/>
                </a:ext>
              </a:extLst>
            </p:cNvPr>
            <p:cNvSpPr txBox="1"/>
            <p:nvPr/>
          </p:nvSpPr>
          <p:spPr>
            <a:xfrm>
              <a:off x="4954420" y="2486432"/>
              <a:ext cx="12926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By Office Phone</a:t>
              </a:r>
            </a:p>
          </p:txBody>
        </p:sp>
      </p:grpSp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FF05ABBB-C471-C73E-3387-7663F57862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170" y="4249067"/>
            <a:ext cx="579828" cy="4605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886B85F-FEB0-2BB1-18EA-DAF1D11140E3}"/>
              </a:ext>
            </a:extLst>
          </p:cNvPr>
          <p:cNvSpPr txBox="1"/>
          <p:nvPr/>
        </p:nvSpPr>
        <p:spPr>
          <a:xfrm>
            <a:off x="5039993" y="5000422"/>
            <a:ext cx="1093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By Personal Mail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42CC5F-ED55-E81F-C472-122C6FF05808}"/>
              </a:ext>
            </a:extLst>
          </p:cNvPr>
          <p:cNvSpPr/>
          <p:nvPr/>
        </p:nvSpPr>
        <p:spPr>
          <a:xfrm>
            <a:off x="4995748" y="1611748"/>
            <a:ext cx="1006972" cy="855727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33CEB2-FC4E-67D0-3399-7629F0596BB8}"/>
              </a:ext>
            </a:extLst>
          </p:cNvPr>
          <p:cNvSpPr/>
          <p:nvPr/>
        </p:nvSpPr>
        <p:spPr>
          <a:xfrm>
            <a:off x="5028070" y="4191850"/>
            <a:ext cx="1006972" cy="855727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A black background with a black circle&#10;&#10;Description automatically generated">
            <a:extLst>
              <a:ext uri="{FF2B5EF4-FFF2-40B4-BE49-F238E27FC236}">
                <a16:creationId xmlns:a16="http://schemas.microsoft.com/office/drawing/2014/main" id="{BC069B5E-3CFA-8BEF-6D50-D9CFB7786A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18" y="1664627"/>
            <a:ext cx="522360" cy="3890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69D7637-F583-B6F2-AF1F-8FA7FFEC680F}"/>
              </a:ext>
            </a:extLst>
          </p:cNvPr>
          <p:cNvSpPr txBox="1"/>
          <p:nvPr/>
        </p:nvSpPr>
        <p:spPr>
          <a:xfrm>
            <a:off x="6312240" y="4103260"/>
            <a:ext cx="2955731" cy="22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0000CC"/>
                </a:solidFill>
              </a:rPr>
              <a:t>FLEXIBLE  ACCESS</a:t>
            </a:r>
          </a:p>
          <a:p>
            <a:pPr algn="just">
              <a:lnSpc>
                <a:spcPct val="150000"/>
              </a:lnSpc>
            </a:pPr>
            <a:r>
              <a:rPr lang="en-US" sz="1000" b="1" dirty="0">
                <a:solidFill>
                  <a:srgbClr val="002060"/>
                </a:solidFill>
              </a:rPr>
              <a:t>Some system we create in 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rgbClr val="0000CC"/>
                </a:solidFill>
              </a:rPr>
              <a:t>MS Form </a:t>
            </a:r>
            <a:r>
              <a:rPr lang="en-US" sz="1000" b="1" dirty="0">
                <a:solidFill>
                  <a:srgbClr val="002060"/>
                </a:solidFill>
              </a:rPr>
              <a:t>so that it can be accessed by all employees and of course it can be accessed </a:t>
            </a:r>
            <a:r>
              <a:rPr lang="en-US" sz="1400" b="1" dirty="0">
                <a:solidFill>
                  <a:srgbClr val="0000CC"/>
                </a:solidFill>
              </a:rPr>
              <a:t>Anywhere and Anytime.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rgbClr val="0000CC"/>
                </a:solidFill>
              </a:rPr>
              <a:t>Approval Everywhere and Every time with MS Teams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849C68-DBBF-A8A1-1ED7-1FF2C0F579F9}"/>
              </a:ext>
            </a:extLst>
          </p:cNvPr>
          <p:cNvSpPr txBox="1"/>
          <p:nvPr/>
        </p:nvSpPr>
        <p:spPr>
          <a:xfrm>
            <a:off x="6090532" y="944340"/>
            <a:ext cx="2815753" cy="100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50000"/>
              </a:lnSpc>
            </a:pPr>
            <a:r>
              <a:rPr lang="en-US" sz="1600" b="1" dirty="0">
                <a:solidFill>
                  <a:srgbClr val="0000CC"/>
                </a:solidFill>
              </a:rPr>
              <a:t>NOTIFICATION</a:t>
            </a:r>
          </a:p>
          <a:p>
            <a:pPr marL="91440">
              <a:lnSpc>
                <a:spcPct val="150000"/>
              </a:lnSpc>
            </a:pPr>
            <a:r>
              <a:rPr lang="en-US" sz="1100" b="1" dirty="0">
                <a:solidFill>
                  <a:srgbClr val="002060"/>
                </a:solidFill>
              </a:rPr>
              <a:t>All employee as a requester get notification from their </a:t>
            </a:r>
            <a:r>
              <a:rPr lang="en-US" sz="1400" b="1" dirty="0">
                <a:solidFill>
                  <a:srgbClr val="0000CC"/>
                </a:solidFill>
              </a:rPr>
              <a:t>Personal Account Mail </a:t>
            </a:r>
            <a:endParaRPr lang="en-US" sz="1100" b="1" dirty="0">
              <a:solidFill>
                <a:srgbClr val="0000CC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FEEF5AD-1080-31A1-BCDF-064BD75D2A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9204" y="4442247"/>
            <a:ext cx="2575589" cy="16300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108A00D-7BC0-B4C5-9DEE-8DC265D72FD8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7788779" y="1189764"/>
            <a:ext cx="1625897" cy="338951"/>
          </a:xfrm>
          <a:prstGeom prst="bentConnector3">
            <a:avLst>
              <a:gd name="adj1" fmla="val 20006"/>
            </a:avLst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324F5C-AF84-FB85-2847-F53D6A785547}"/>
              </a:ext>
            </a:extLst>
          </p:cNvPr>
          <p:cNvCxnSpPr>
            <a:cxnSpLocks/>
          </p:cNvCxnSpPr>
          <p:nvPr/>
        </p:nvCxnSpPr>
        <p:spPr>
          <a:xfrm rot="10800000">
            <a:off x="7932724" y="4328139"/>
            <a:ext cx="1456480" cy="257356"/>
          </a:xfrm>
          <a:prstGeom prst="bentConnector3">
            <a:avLst>
              <a:gd name="adj1" fmla="val 62706"/>
            </a:avLst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F4EC6DE-FA6F-92E2-14E6-77830CEC54EE}"/>
              </a:ext>
            </a:extLst>
          </p:cNvPr>
          <p:cNvSpPr txBox="1"/>
          <p:nvPr/>
        </p:nvSpPr>
        <p:spPr>
          <a:xfrm>
            <a:off x="9215941" y="2879708"/>
            <a:ext cx="2623038" cy="14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</a:rPr>
              <a:t>AUTO FILL INPUT</a:t>
            </a:r>
          </a:p>
          <a:p>
            <a:pPr algn="just">
              <a:lnSpc>
                <a:spcPct val="150000"/>
              </a:lnSpc>
            </a:pPr>
            <a:r>
              <a:rPr lang="en-US" sz="1000" b="1" dirty="0"/>
              <a:t>Some system we create in Power Apps and </a:t>
            </a:r>
            <a:r>
              <a:rPr lang="en-US" sz="1050" b="1" dirty="0">
                <a:solidFill>
                  <a:srgbClr val="0000CC"/>
                </a:solidFill>
              </a:rPr>
              <a:t>We Connect to local Database </a:t>
            </a:r>
            <a:r>
              <a:rPr lang="en-US" sz="1000" b="1" dirty="0"/>
              <a:t>make the Application </a:t>
            </a:r>
            <a:r>
              <a:rPr lang="en-US" sz="1400" b="1" dirty="0">
                <a:solidFill>
                  <a:srgbClr val="0000CC"/>
                </a:solidFill>
              </a:rPr>
              <a:t>Auto fill employee data when we just Input our NIK </a:t>
            </a:r>
            <a:endParaRPr lang="en-US" sz="1000" b="1" dirty="0">
              <a:solidFill>
                <a:srgbClr val="0000CC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2B6ADD-6F4B-05C0-18DA-867900AA6C8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798" t="12218" r="7500" b="5126"/>
          <a:stretch/>
        </p:blipFill>
        <p:spPr>
          <a:xfrm>
            <a:off x="6342530" y="2200174"/>
            <a:ext cx="2560418" cy="1925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25B5099-E7DF-59C2-334B-86339E0C0302}"/>
              </a:ext>
            </a:extLst>
          </p:cNvPr>
          <p:cNvSpPr/>
          <p:nvPr/>
        </p:nvSpPr>
        <p:spPr>
          <a:xfrm>
            <a:off x="6379960" y="2688944"/>
            <a:ext cx="874031" cy="236491"/>
          </a:xfrm>
          <a:prstGeom prst="rect">
            <a:avLst/>
          </a:prstGeom>
          <a:noFill/>
          <a:ln w="1905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DAE9D87-DB1A-51A6-BF79-41DAA502DE2D}"/>
              </a:ext>
            </a:extLst>
          </p:cNvPr>
          <p:cNvCxnSpPr>
            <a:cxnSpLocks/>
          </p:cNvCxnSpPr>
          <p:nvPr/>
        </p:nvCxnSpPr>
        <p:spPr>
          <a:xfrm>
            <a:off x="7291421" y="2813422"/>
            <a:ext cx="2921929" cy="235743"/>
          </a:xfrm>
          <a:prstGeom prst="bentConnector3">
            <a:avLst>
              <a:gd name="adj1" fmla="val 64082"/>
            </a:avLst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89897C-DEBA-3383-CF51-0688532BD837}"/>
              </a:ext>
            </a:extLst>
          </p:cNvPr>
          <p:cNvGrpSpPr/>
          <p:nvPr/>
        </p:nvGrpSpPr>
        <p:grpSpPr>
          <a:xfrm>
            <a:off x="9414675" y="1075850"/>
            <a:ext cx="2481052" cy="1706656"/>
            <a:chOff x="2283939" y="1"/>
            <a:chExt cx="1852590" cy="32022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1" name="Picture 2" descr="Image preview">
              <a:extLst>
                <a:ext uri="{FF2B5EF4-FFF2-40B4-BE49-F238E27FC236}">
                  <a16:creationId xmlns:a16="http://schemas.microsoft.com/office/drawing/2014/main" id="{876EE0C5-D6E7-9E6D-A254-9E8D6B274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440"/>
            <a:stretch/>
          </p:blipFill>
          <p:spPr bwMode="auto">
            <a:xfrm>
              <a:off x="2283939" y="1"/>
              <a:ext cx="1848339" cy="169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41D1EAF9-8F5B-A2D3-B40F-45B569409A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9"/>
            <a:stretch/>
          </p:blipFill>
          <p:spPr bwMode="auto">
            <a:xfrm>
              <a:off x="2288190" y="1652205"/>
              <a:ext cx="1848339" cy="155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974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Konektor Lurus 46">
            <a:extLst>
              <a:ext uri="{FF2B5EF4-FFF2-40B4-BE49-F238E27FC236}">
                <a16:creationId xmlns:a16="http://schemas.microsoft.com/office/drawing/2014/main" id="{D2871F48-7C07-221D-ABAE-7906CA5BF2E7}"/>
              </a:ext>
            </a:extLst>
          </p:cNvPr>
          <p:cNvCxnSpPr>
            <a:cxnSpLocks/>
          </p:cNvCxnSpPr>
          <p:nvPr/>
        </p:nvCxnSpPr>
        <p:spPr>
          <a:xfrm>
            <a:off x="776863" y="719736"/>
            <a:ext cx="1105993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0B3DE5-E7BB-6070-ABC0-BCBF4A6D89DB}"/>
              </a:ext>
            </a:extLst>
          </p:cNvPr>
          <p:cNvSpPr txBox="1"/>
          <p:nvPr/>
        </p:nvSpPr>
        <p:spPr>
          <a:xfrm>
            <a:off x="3228535" y="189217"/>
            <a:ext cx="81480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HRGA EFFICIENCY BY SMART SYSTEM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F18D34-6BC5-D447-32CC-4967BF7DBD9B}"/>
              </a:ext>
            </a:extLst>
          </p:cNvPr>
          <p:cNvGrpSpPr/>
          <p:nvPr/>
        </p:nvGrpSpPr>
        <p:grpSpPr>
          <a:xfrm>
            <a:off x="343647" y="99788"/>
            <a:ext cx="2810340" cy="859440"/>
            <a:chOff x="343647" y="57256"/>
            <a:chExt cx="2810340" cy="859440"/>
          </a:xfrm>
        </p:grpSpPr>
        <p:sp>
          <p:nvSpPr>
            <p:cNvPr id="20" name="Paralelogram 25">
              <a:extLst>
                <a:ext uri="{FF2B5EF4-FFF2-40B4-BE49-F238E27FC236}">
                  <a16:creationId xmlns:a16="http://schemas.microsoft.com/office/drawing/2014/main" id="{2EA9B96F-3156-9725-1365-7F2AFE78B04F}"/>
                </a:ext>
              </a:extLst>
            </p:cNvPr>
            <p:cNvSpPr/>
            <p:nvPr/>
          </p:nvSpPr>
          <p:spPr>
            <a:xfrm>
              <a:off x="439381" y="326315"/>
              <a:ext cx="2206855" cy="535495"/>
            </a:xfrm>
            <a:custGeom>
              <a:avLst/>
              <a:gdLst>
                <a:gd name="connsiteX0" fmla="*/ 0 w 2993328"/>
                <a:gd name="connsiteY0" fmla="*/ 752623 h 752623"/>
                <a:gd name="connsiteX1" fmla="*/ 188156 w 2993328"/>
                <a:gd name="connsiteY1" fmla="*/ 0 h 752623"/>
                <a:gd name="connsiteX2" fmla="*/ 2993328 w 2993328"/>
                <a:gd name="connsiteY2" fmla="*/ 0 h 752623"/>
                <a:gd name="connsiteX3" fmla="*/ 2805172 w 2993328"/>
                <a:gd name="connsiteY3" fmla="*/ 752623 h 752623"/>
                <a:gd name="connsiteX4" fmla="*/ 0 w 2993328"/>
                <a:gd name="connsiteY4" fmla="*/ 752623 h 752623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594157 w 2993328"/>
                <a:gd name="connsiteY3" fmla="*/ 759656 h 759656"/>
                <a:gd name="connsiteX4" fmla="*/ 0 w 2993328"/>
                <a:gd name="connsiteY4" fmla="*/ 752623 h 759656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439413 w 2993328"/>
                <a:gd name="connsiteY3" fmla="*/ 759656 h 759656"/>
                <a:gd name="connsiteX4" fmla="*/ 0 w 2993328"/>
                <a:gd name="connsiteY4" fmla="*/ 752623 h 75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3328" h="759656">
                  <a:moveTo>
                    <a:pt x="0" y="752623"/>
                  </a:moveTo>
                  <a:lnTo>
                    <a:pt x="188156" y="0"/>
                  </a:lnTo>
                  <a:lnTo>
                    <a:pt x="2993328" y="0"/>
                  </a:lnTo>
                  <a:lnTo>
                    <a:pt x="2439413" y="759656"/>
                  </a:lnTo>
                  <a:lnTo>
                    <a:pt x="0" y="7526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elogram 25">
              <a:extLst>
                <a:ext uri="{FF2B5EF4-FFF2-40B4-BE49-F238E27FC236}">
                  <a16:creationId xmlns:a16="http://schemas.microsoft.com/office/drawing/2014/main" id="{E3562F5D-4310-6269-B7B7-BF268D8C6211}"/>
                </a:ext>
              </a:extLst>
            </p:cNvPr>
            <p:cNvSpPr/>
            <p:nvPr/>
          </p:nvSpPr>
          <p:spPr>
            <a:xfrm>
              <a:off x="947132" y="318685"/>
              <a:ext cx="2206855" cy="461665"/>
            </a:xfrm>
            <a:custGeom>
              <a:avLst/>
              <a:gdLst>
                <a:gd name="connsiteX0" fmla="*/ 0 w 2993328"/>
                <a:gd name="connsiteY0" fmla="*/ 752623 h 752623"/>
                <a:gd name="connsiteX1" fmla="*/ 188156 w 2993328"/>
                <a:gd name="connsiteY1" fmla="*/ 0 h 752623"/>
                <a:gd name="connsiteX2" fmla="*/ 2993328 w 2993328"/>
                <a:gd name="connsiteY2" fmla="*/ 0 h 752623"/>
                <a:gd name="connsiteX3" fmla="*/ 2805172 w 2993328"/>
                <a:gd name="connsiteY3" fmla="*/ 752623 h 752623"/>
                <a:gd name="connsiteX4" fmla="*/ 0 w 2993328"/>
                <a:gd name="connsiteY4" fmla="*/ 752623 h 752623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594157 w 2993328"/>
                <a:gd name="connsiteY3" fmla="*/ 759656 h 759656"/>
                <a:gd name="connsiteX4" fmla="*/ 0 w 2993328"/>
                <a:gd name="connsiteY4" fmla="*/ 752623 h 759656"/>
                <a:gd name="connsiteX0" fmla="*/ 0 w 2993328"/>
                <a:gd name="connsiteY0" fmla="*/ 752623 h 759656"/>
                <a:gd name="connsiteX1" fmla="*/ 188156 w 2993328"/>
                <a:gd name="connsiteY1" fmla="*/ 0 h 759656"/>
                <a:gd name="connsiteX2" fmla="*/ 2993328 w 2993328"/>
                <a:gd name="connsiteY2" fmla="*/ 0 h 759656"/>
                <a:gd name="connsiteX3" fmla="*/ 2439413 w 2993328"/>
                <a:gd name="connsiteY3" fmla="*/ 759656 h 759656"/>
                <a:gd name="connsiteX4" fmla="*/ 0 w 2993328"/>
                <a:gd name="connsiteY4" fmla="*/ 752623 h 75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3328" h="759656">
                  <a:moveTo>
                    <a:pt x="0" y="752623"/>
                  </a:moveTo>
                  <a:lnTo>
                    <a:pt x="188156" y="0"/>
                  </a:lnTo>
                  <a:lnTo>
                    <a:pt x="2993328" y="0"/>
                  </a:lnTo>
                  <a:lnTo>
                    <a:pt x="2439413" y="759656"/>
                  </a:lnTo>
                  <a:lnTo>
                    <a:pt x="0" y="752623"/>
                  </a:lnTo>
                  <a:close/>
                </a:path>
              </a:pathLst>
            </a:custGeom>
            <a:solidFill>
              <a:srgbClr val="F4F2DE"/>
            </a:solidFill>
            <a:ln>
              <a:solidFill>
                <a:schemeClr val="accent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85">
              <a:extLst>
                <a:ext uri="{FF2B5EF4-FFF2-40B4-BE49-F238E27FC236}">
                  <a16:creationId xmlns:a16="http://schemas.microsoft.com/office/drawing/2014/main" id="{256F801E-E420-C142-C26A-037615867627}"/>
                </a:ext>
              </a:extLst>
            </p:cNvPr>
            <p:cNvSpPr txBox="1"/>
            <p:nvPr/>
          </p:nvSpPr>
          <p:spPr>
            <a:xfrm>
              <a:off x="1221126" y="366618"/>
              <a:ext cx="1678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71952"/>
                  </a:solidFill>
                </a:rPr>
                <a:t>Smart HRGA System</a:t>
              </a:r>
            </a:p>
          </p:txBody>
        </p:sp>
        <p:sp>
          <p:nvSpPr>
            <p:cNvPr id="19" name="Bagan alur: Konektor 48">
              <a:extLst>
                <a:ext uri="{FF2B5EF4-FFF2-40B4-BE49-F238E27FC236}">
                  <a16:creationId xmlns:a16="http://schemas.microsoft.com/office/drawing/2014/main" id="{2EE068FA-0D12-A2E0-2C2D-B3693E7C1C17}"/>
                </a:ext>
              </a:extLst>
            </p:cNvPr>
            <p:cNvSpPr/>
            <p:nvPr/>
          </p:nvSpPr>
          <p:spPr>
            <a:xfrm flipH="1">
              <a:off x="343647" y="57256"/>
              <a:ext cx="921978" cy="859440"/>
            </a:xfrm>
            <a:prstGeom prst="flowChartConnector">
              <a:avLst/>
            </a:prstGeom>
            <a:noFill/>
            <a:ln w="28575">
              <a:solidFill>
                <a:srgbClr val="071952"/>
              </a:solidFill>
              <a:prstDash val="dashDot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1952"/>
                </a:solidFill>
              </a:endParaRPr>
            </a:p>
          </p:txBody>
        </p:sp>
        <p:sp>
          <p:nvSpPr>
            <p:cNvPr id="22" name="Bagan alur: Konektor 48">
              <a:extLst>
                <a:ext uri="{FF2B5EF4-FFF2-40B4-BE49-F238E27FC236}">
                  <a16:creationId xmlns:a16="http://schemas.microsoft.com/office/drawing/2014/main" id="{5A1839F4-B17F-EDBC-4785-1754EAD70DDF}"/>
                </a:ext>
              </a:extLst>
            </p:cNvPr>
            <p:cNvSpPr/>
            <p:nvPr/>
          </p:nvSpPr>
          <p:spPr>
            <a:xfrm flipH="1">
              <a:off x="439381" y="160110"/>
              <a:ext cx="748154" cy="679285"/>
            </a:xfrm>
            <a:prstGeom prst="flowChartConnector">
              <a:avLst/>
            </a:prstGeom>
            <a:solidFill>
              <a:srgbClr val="00206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71952"/>
                </a:solidFill>
              </a:endParaRPr>
            </a:p>
          </p:txBody>
        </p:sp>
        <p:sp>
          <p:nvSpPr>
            <p:cNvPr id="40" name="TextBox 45">
              <a:extLst>
                <a:ext uri="{FF2B5EF4-FFF2-40B4-BE49-F238E27FC236}">
                  <a16:creationId xmlns:a16="http://schemas.microsoft.com/office/drawing/2014/main" id="{882E5B11-B1FF-5C50-EEE3-AD54FECE2D22}"/>
                </a:ext>
              </a:extLst>
            </p:cNvPr>
            <p:cNvSpPr txBox="1"/>
            <p:nvPr/>
          </p:nvSpPr>
          <p:spPr>
            <a:xfrm>
              <a:off x="414493" y="268919"/>
              <a:ext cx="826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SHS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4936628-6B98-B41F-BD18-3D758CD05BCB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CCF34E6-5BFC-BFAF-7BA8-7A2D8B04A1FA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CAF6F309-7EE1-1F47-A843-F15899877664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275" name="図 7">
                <a:extLst>
                  <a:ext uri="{FF2B5EF4-FFF2-40B4-BE49-F238E27FC236}">
                    <a16:creationId xmlns:a16="http://schemas.microsoft.com/office/drawing/2014/main" id="{7F65DD74-25EB-3ECE-E5E9-E26DE56D1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DC6DA816-3B8B-1ABF-7E34-6988A83C9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77" name="TextBox 19">
                <a:extLst>
                  <a:ext uri="{FF2B5EF4-FFF2-40B4-BE49-F238E27FC236}">
                    <a16:creationId xmlns:a16="http://schemas.microsoft.com/office/drawing/2014/main" id="{1A57A3AC-D574-221F-A54F-17E28638AFF1}"/>
                  </a:ext>
                </a:extLst>
              </p:cNvPr>
              <p:cNvSpPr txBox="1"/>
              <p:nvPr/>
            </p:nvSpPr>
            <p:spPr>
              <a:xfrm>
                <a:off x="768018" y="8655360"/>
                <a:ext cx="4328328" cy="2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78" name="TextBox 20">
                <a:extLst>
                  <a:ext uri="{FF2B5EF4-FFF2-40B4-BE49-F238E27FC236}">
                    <a16:creationId xmlns:a16="http://schemas.microsoft.com/office/drawing/2014/main" id="{76FD7534-462F-DB92-C49A-716123910686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79" name="TextBox 21">
                <a:extLst>
                  <a:ext uri="{FF2B5EF4-FFF2-40B4-BE49-F238E27FC236}">
                    <a16:creationId xmlns:a16="http://schemas.microsoft.com/office/drawing/2014/main" id="{83006AD2-2DFD-3E80-E23C-A61990008481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86CBD746-694F-3C23-ECE8-8326A26370F4}"/>
              </a:ext>
            </a:extLst>
          </p:cNvPr>
          <p:cNvSpPr/>
          <p:nvPr/>
        </p:nvSpPr>
        <p:spPr>
          <a:xfrm>
            <a:off x="3670852" y="6409680"/>
            <a:ext cx="7552885" cy="2550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FF0000"/>
                </a:solidFill>
              </a:rPr>
              <a:t>DIGITIZING SYSTEM IN AN EASY, FAST, AND CHEAP WAY</a:t>
            </a:r>
          </a:p>
        </p:txBody>
      </p:sp>
      <p:sp>
        <p:nvSpPr>
          <p:cNvPr id="198" name="TextBox 97">
            <a:extLst>
              <a:ext uri="{FF2B5EF4-FFF2-40B4-BE49-F238E27FC236}">
                <a16:creationId xmlns:a16="http://schemas.microsoft.com/office/drawing/2014/main" id="{8E4EB2D8-D1DC-7926-1F61-EF4F725926A6}"/>
              </a:ext>
            </a:extLst>
          </p:cNvPr>
          <p:cNvSpPr txBox="1"/>
          <p:nvPr/>
        </p:nvSpPr>
        <p:spPr>
          <a:xfrm>
            <a:off x="11516008" y="6396068"/>
            <a:ext cx="67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C5709"/>
                </a:solidFill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93906-57B9-4655-5CC7-CC6C9FA515CD}"/>
              </a:ext>
            </a:extLst>
          </p:cNvPr>
          <p:cNvSpPr txBox="1"/>
          <p:nvPr/>
        </p:nvSpPr>
        <p:spPr>
          <a:xfrm>
            <a:off x="591109" y="1124005"/>
            <a:ext cx="559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Efficiency </a:t>
            </a:r>
            <a:r>
              <a:rPr lang="en-US" sz="1800" b="1" dirty="0"/>
              <a:t>Operation with Digital System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4F96B-0D48-7367-8A9E-A96FEB2AABAB}"/>
              </a:ext>
            </a:extLst>
          </p:cNvPr>
          <p:cNvSpPr txBox="1"/>
          <p:nvPr/>
        </p:nvSpPr>
        <p:spPr>
          <a:xfrm>
            <a:off x="591109" y="1419905"/>
            <a:ext cx="559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GOALS : 100% </a:t>
            </a:r>
            <a:r>
              <a:rPr lang="en-US" sz="1800" b="1" dirty="0"/>
              <a:t>Digitalize System at HRGA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CE7D29-AF54-C627-3C70-065FCB8F8414}"/>
              </a:ext>
            </a:extLst>
          </p:cNvPr>
          <p:cNvSpPr txBox="1"/>
          <p:nvPr/>
        </p:nvSpPr>
        <p:spPr>
          <a:xfrm>
            <a:off x="354331" y="1791014"/>
            <a:ext cx="559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SHS : </a:t>
            </a:r>
            <a:r>
              <a:rPr lang="en-US" sz="1800" b="1" dirty="0"/>
              <a:t>Digital One Stop Service</a:t>
            </a:r>
          </a:p>
          <a:p>
            <a:r>
              <a:rPr lang="en-US" b="1" dirty="0"/>
              <a:t>\PENJELASAN -&gt; </a:t>
            </a:r>
            <a:r>
              <a:rPr lang="en-US" b="1" dirty="0">
                <a:solidFill>
                  <a:srgbClr val="FF0000"/>
                </a:solidFill>
              </a:rPr>
              <a:t>all employee needs are in one platform</a:t>
            </a:r>
          </a:p>
          <a:p>
            <a:r>
              <a:rPr lang="en-US" sz="1800" b="1" dirty="0"/>
              <a:t>\\GAMBAR -&gt;</a:t>
            </a:r>
          </a:p>
          <a:p>
            <a:r>
              <a:rPr lang="en-US" b="1" dirty="0"/>
              <a:t>\\\</a:t>
            </a:r>
            <a:endParaRPr lang="en-US" sz="1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A0CCFE-E7F3-98A7-5DDA-CCF848647DF9}"/>
              </a:ext>
            </a:extLst>
          </p:cNvPr>
          <p:cNvSpPr txBox="1"/>
          <p:nvPr/>
        </p:nvSpPr>
        <p:spPr>
          <a:xfrm>
            <a:off x="343647" y="3334081"/>
            <a:ext cx="5599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CURRENT CONDITION</a:t>
            </a:r>
            <a:endParaRPr lang="en-US" sz="1800" b="1" dirty="0"/>
          </a:p>
          <a:p>
            <a:r>
              <a:rPr lang="en-US" b="1" dirty="0"/>
              <a:t>\USER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LOST TIME -&gt; Walking Approval &amp; Prepare Paper</a:t>
            </a:r>
          </a:p>
          <a:p>
            <a:endParaRPr lang="en-US" b="1" dirty="0"/>
          </a:p>
          <a:p>
            <a:r>
              <a:rPr lang="en-US" sz="1800" b="1" dirty="0"/>
              <a:t>\HR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800" b="1" dirty="0"/>
              <a:t>16 </a:t>
            </a:r>
            <a:r>
              <a:rPr lang="en-US" b="1" dirty="0"/>
              <a:t>Form still Paper Based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800" b="1" dirty="0"/>
              <a:t>Difficult Tracking and Monitoring Employee Request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High Cost Development and Maintain with Vendor -&gt; 1 Form 25 Million </a:t>
            </a:r>
            <a:endParaRPr lang="en-US" sz="1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ABE62-9CEE-6C74-9A89-BCD18D85B5D5}"/>
              </a:ext>
            </a:extLst>
          </p:cNvPr>
          <p:cNvSpPr txBox="1"/>
          <p:nvPr/>
        </p:nvSpPr>
        <p:spPr>
          <a:xfrm>
            <a:off x="5744006" y="744452"/>
            <a:ext cx="636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PURPOUSE</a:t>
            </a: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Create Digital System to Eliminate User Lost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Create Digital System to Improve HR Efficiency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Create Visualization to Track and Monitoring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Create system that Low Cost Develop</a:t>
            </a:r>
            <a:r>
              <a:rPr lang="en-US" b="1" dirty="0"/>
              <a:t>ment without Vendor and </a:t>
            </a:r>
            <a:r>
              <a:rPr lang="en-US" sz="1800" b="1" dirty="0"/>
              <a:t>Easy to Maintain for Citizen Developer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B9DB9-C9E2-08FF-4847-9EC76F613407}"/>
              </a:ext>
            </a:extLst>
          </p:cNvPr>
          <p:cNvSpPr txBox="1"/>
          <p:nvPr/>
        </p:nvSpPr>
        <p:spPr>
          <a:xfrm>
            <a:off x="5822382" y="2595006"/>
            <a:ext cx="6369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TARGET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Reduce paper….. saving man hour…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Digitalize 8 form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Visualize digital form in one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Digitalize system that possible in power platform</a:t>
            </a:r>
            <a:endParaRPr lang="en-US" sz="18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414931-F7EA-9831-9F79-F4DB73892A77}"/>
              </a:ext>
            </a:extLst>
          </p:cNvPr>
          <p:cNvSpPr txBox="1"/>
          <p:nvPr/>
        </p:nvSpPr>
        <p:spPr>
          <a:xfrm>
            <a:off x="5102933" y="3576594"/>
            <a:ext cx="6369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Create </a:t>
            </a:r>
          </a:p>
          <a:p>
            <a:pPr lvl="1"/>
            <a:r>
              <a:rPr lang="en-US" dirty="0"/>
              <a:t>E-Vehicle Lending</a:t>
            </a:r>
          </a:p>
          <a:p>
            <a:pPr lvl="1"/>
            <a:r>
              <a:rPr lang="en-US" dirty="0"/>
              <a:t>E-Change Day</a:t>
            </a:r>
          </a:p>
          <a:p>
            <a:pPr lvl="1"/>
            <a:r>
              <a:rPr lang="en-US" dirty="0"/>
              <a:t>E-Holiday Work Request</a:t>
            </a:r>
          </a:p>
          <a:p>
            <a:pPr lvl="1"/>
            <a:r>
              <a:rPr lang="en-US" b="1" dirty="0"/>
              <a:t>Improve E- E-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 Create Dashboard </a:t>
            </a:r>
            <a:br>
              <a:rPr lang="en-US" b="1" dirty="0"/>
            </a:b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Socialization and Submission SHS to HRGA Team </a:t>
            </a:r>
            <a:endParaRPr lang="en-US" sz="1800" b="1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C3A3889-0767-DA4B-063F-89A942C596D2}"/>
              </a:ext>
            </a:extLst>
          </p:cNvPr>
          <p:cNvGrpSpPr/>
          <p:nvPr/>
        </p:nvGrpSpPr>
        <p:grpSpPr>
          <a:xfrm>
            <a:off x="11636049" y="6572421"/>
            <a:ext cx="4412073" cy="828471"/>
            <a:chOff x="8500964" y="4472262"/>
            <a:chExt cx="4412073" cy="82847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D62A3E6-6962-DD5D-594C-ADAEA2C15B5B}"/>
                </a:ext>
              </a:extLst>
            </p:cNvPr>
            <p:cNvCxnSpPr>
              <a:cxnSpLocks/>
            </p:cNvCxnSpPr>
            <p:nvPr/>
          </p:nvCxnSpPr>
          <p:spPr>
            <a:xfrm>
              <a:off x="9016374" y="4975798"/>
              <a:ext cx="3896663" cy="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152B58-4F7C-4C49-4455-816CADA610FF}"/>
                </a:ext>
              </a:extLst>
            </p:cNvPr>
            <p:cNvSpPr/>
            <p:nvPr/>
          </p:nvSpPr>
          <p:spPr>
            <a:xfrm>
              <a:off x="11431679" y="4743405"/>
              <a:ext cx="382336" cy="378571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45">
              <a:extLst>
                <a:ext uri="{FF2B5EF4-FFF2-40B4-BE49-F238E27FC236}">
                  <a16:creationId xmlns:a16="http://schemas.microsoft.com/office/drawing/2014/main" id="{254A26DB-9D0E-D45C-2540-87BEC95ECC52}"/>
                </a:ext>
              </a:extLst>
            </p:cNvPr>
            <p:cNvSpPr txBox="1"/>
            <p:nvPr/>
          </p:nvSpPr>
          <p:spPr>
            <a:xfrm>
              <a:off x="11707156" y="5059955"/>
              <a:ext cx="1125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</a:p>
          </p:txBody>
        </p:sp>
        <p:sp>
          <p:nvSpPr>
            <p:cNvPr id="87" name="TextBox 45">
              <a:extLst>
                <a:ext uri="{FF2B5EF4-FFF2-40B4-BE49-F238E27FC236}">
                  <a16:creationId xmlns:a16="http://schemas.microsoft.com/office/drawing/2014/main" id="{D96CEA67-912E-FEDE-99C0-C8FB1778E9E5}"/>
                </a:ext>
              </a:extLst>
            </p:cNvPr>
            <p:cNvSpPr txBox="1"/>
            <p:nvPr/>
          </p:nvSpPr>
          <p:spPr>
            <a:xfrm>
              <a:off x="9811568" y="4472262"/>
              <a:ext cx="1125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</a:p>
          </p:txBody>
        </p:sp>
        <p:sp>
          <p:nvSpPr>
            <p:cNvPr id="91" name="TextBox 45">
              <a:extLst>
                <a:ext uri="{FF2B5EF4-FFF2-40B4-BE49-F238E27FC236}">
                  <a16:creationId xmlns:a16="http://schemas.microsoft.com/office/drawing/2014/main" id="{58B2B799-5B68-0095-4D58-C38E5CBD541E}"/>
                </a:ext>
              </a:extLst>
            </p:cNvPr>
            <p:cNvSpPr txBox="1"/>
            <p:nvPr/>
          </p:nvSpPr>
          <p:spPr>
            <a:xfrm>
              <a:off x="10844769" y="4483678"/>
              <a:ext cx="15561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Head Review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FA90ADE-5AA4-AA94-97C8-0B0AC164B88C}"/>
                </a:ext>
              </a:extLst>
            </p:cNvPr>
            <p:cNvSpPr/>
            <p:nvPr/>
          </p:nvSpPr>
          <p:spPr>
            <a:xfrm>
              <a:off x="12064440" y="4745307"/>
              <a:ext cx="382336" cy="378571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Gambar 93">
              <a:extLst>
                <a:ext uri="{FF2B5EF4-FFF2-40B4-BE49-F238E27FC236}">
                  <a16:creationId xmlns:a16="http://schemas.microsoft.com/office/drawing/2014/main" id="{FCBE4156-27BC-5647-FE8F-9BB6DAF6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2113624" y="4771227"/>
              <a:ext cx="271809" cy="319482"/>
            </a:xfrm>
            <a:prstGeom prst="rect">
              <a:avLst/>
            </a:prstGeom>
          </p:spPr>
        </p:pic>
        <p:pic>
          <p:nvPicPr>
            <p:cNvPr id="94" name="Picture 9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B2B6CEB-1C61-6CEE-FD0C-1FD9FFB4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3521" y="4804448"/>
              <a:ext cx="238652" cy="238652"/>
            </a:xfrm>
            <a:prstGeom prst="rect">
              <a:avLst/>
            </a:prstGeom>
          </p:spPr>
        </p:pic>
        <p:sp>
          <p:nvSpPr>
            <p:cNvPr id="101" name="TextBox 45">
              <a:extLst>
                <a:ext uri="{FF2B5EF4-FFF2-40B4-BE49-F238E27FC236}">
                  <a16:creationId xmlns:a16="http://schemas.microsoft.com/office/drawing/2014/main" id="{76126DDE-3382-805B-EEF1-02482C7E6A63}"/>
                </a:ext>
              </a:extLst>
            </p:cNvPr>
            <p:cNvSpPr txBox="1"/>
            <p:nvPr/>
          </p:nvSpPr>
          <p:spPr>
            <a:xfrm>
              <a:off x="9159757" y="5064387"/>
              <a:ext cx="11250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Concept</a:t>
              </a:r>
            </a:p>
          </p:txBody>
        </p:sp>
        <p:sp>
          <p:nvSpPr>
            <p:cNvPr id="102" name="TextBox 45">
              <a:extLst>
                <a:ext uri="{FF2B5EF4-FFF2-40B4-BE49-F238E27FC236}">
                  <a16:creationId xmlns:a16="http://schemas.microsoft.com/office/drawing/2014/main" id="{063C23B1-3B06-72E9-937C-894C4A300810}"/>
                </a:ext>
              </a:extLst>
            </p:cNvPr>
            <p:cNvSpPr txBox="1"/>
            <p:nvPr/>
          </p:nvSpPr>
          <p:spPr>
            <a:xfrm>
              <a:off x="10245346" y="5069672"/>
              <a:ext cx="15380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Accepted Test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1EEF526-491D-B542-8A46-3F1B871FC3ED}"/>
                </a:ext>
              </a:extLst>
            </p:cNvPr>
            <p:cNvGrpSpPr/>
            <p:nvPr/>
          </p:nvGrpSpPr>
          <p:grpSpPr>
            <a:xfrm>
              <a:off x="9527811" y="4760912"/>
              <a:ext cx="382336" cy="378571"/>
              <a:chOff x="5251023" y="5203317"/>
              <a:chExt cx="449394" cy="378571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5F4F713-1BC2-3CEA-0539-BB65EEF602E4}"/>
                  </a:ext>
                </a:extLst>
              </p:cNvPr>
              <p:cNvSpPr/>
              <p:nvPr/>
            </p:nvSpPr>
            <p:spPr>
              <a:xfrm>
                <a:off x="5251023" y="5203317"/>
                <a:ext cx="449394" cy="378571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8" name="Gambar 83">
                <a:extLst>
                  <a:ext uri="{FF2B5EF4-FFF2-40B4-BE49-F238E27FC236}">
                    <a16:creationId xmlns:a16="http://schemas.microsoft.com/office/drawing/2014/main" id="{A99A0A52-21A6-6EEB-1A88-BDFF7DD42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5339980" y="5239634"/>
                <a:ext cx="274984" cy="274984"/>
              </a:xfrm>
              <a:prstGeom prst="rect">
                <a:avLst/>
              </a:prstGeom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ED83C04-5570-2702-655E-991EBAB08083}"/>
                </a:ext>
              </a:extLst>
            </p:cNvPr>
            <p:cNvGrpSpPr/>
            <p:nvPr/>
          </p:nvGrpSpPr>
          <p:grpSpPr>
            <a:xfrm>
              <a:off x="10162435" y="4747899"/>
              <a:ext cx="382336" cy="378571"/>
              <a:chOff x="6510843" y="5271746"/>
              <a:chExt cx="449394" cy="378571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DF45883-579E-AB12-4921-AE56A558CA37}"/>
                  </a:ext>
                </a:extLst>
              </p:cNvPr>
              <p:cNvSpPr/>
              <p:nvPr/>
            </p:nvSpPr>
            <p:spPr>
              <a:xfrm>
                <a:off x="6510843" y="5271746"/>
                <a:ext cx="449394" cy="378571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3" name="Gambar 85">
                <a:extLst>
                  <a:ext uri="{FF2B5EF4-FFF2-40B4-BE49-F238E27FC236}">
                    <a16:creationId xmlns:a16="http://schemas.microsoft.com/office/drawing/2014/main" id="{F55C5B77-3E86-47B8-8FC3-642735FAF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</a:blip>
              <a:stretch>
                <a:fillRect/>
              </a:stretch>
            </p:blipFill>
            <p:spPr>
              <a:xfrm>
                <a:off x="6610348" y="5344101"/>
                <a:ext cx="244560" cy="244560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A14E356-9C82-36B8-E1AB-D056A8CAC491}"/>
                </a:ext>
              </a:extLst>
            </p:cNvPr>
            <p:cNvGrpSpPr/>
            <p:nvPr/>
          </p:nvGrpSpPr>
          <p:grpSpPr>
            <a:xfrm>
              <a:off x="10797060" y="4758692"/>
              <a:ext cx="382336" cy="378571"/>
              <a:chOff x="7647260" y="5271746"/>
              <a:chExt cx="449394" cy="378571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35D45EA-63A8-2675-6F43-7ED696DCBE43}"/>
                  </a:ext>
                </a:extLst>
              </p:cNvPr>
              <p:cNvSpPr/>
              <p:nvPr/>
            </p:nvSpPr>
            <p:spPr>
              <a:xfrm>
                <a:off x="7647260" y="5271746"/>
                <a:ext cx="449394" cy="378571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7" name="Gambar 91">
                <a:extLst>
                  <a:ext uri="{FF2B5EF4-FFF2-40B4-BE49-F238E27FC236}">
                    <a16:creationId xmlns:a16="http://schemas.microsoft.com/office/drawing/2014/main" id="{B9C52387-21F3-6BB0-2850-D2680022D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</a:blip>
              <a:stretch>
                <a:fillRect/>
              </a:stretch>
            </p:blipFill>
            <p:spPr>
              <a:xfrm>
                <a:off x="7727733" y="5322785"/>
                <a:ext cx="267796" cy="267797"/>
              </a:xfrm>
              <a:prstGeom prst="rect">
                <a:avLst/>
              </a:prstGeom>
            </p:spPr>
          </p:pic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78B70CE-410B-C978-2B4A-82A52C1D1E0A}"/>
                </a:ext>
              </a:extLst>
            </p:cNvPr>
            <p:cNvSpPr txBox="1"/>
            <p:nvPr/>
          </p:nvSpPr>
          <p:spPr>
            <a:xfrm>
              <a:off x="8500964" y="5023734"/>
              <a:ext cx="889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200" b="1" dirty="0">
                  <a:solidFill>
                    <a:schemeClr val="tx2"/>
                  </a:solidFill>
                  <a:latin typeface="Berlin Sans FB Demi" panose="020E0802020502020306" pitchFamily="34" charset="0"/>
                </a:rPr>
                <a:t>2</a:t>
              </a:r>
              <a:r>
                <a:rPr lang="en-ID" sz="800" b="1" dirty="0">
                  <a:solidFill>
                    <a:schemeClr val="tx2"/>
                  </a:solidFill>
                  <a:latin typeface="Berlin Sans FB Demi" panose="020E0802020502020306" pitchFamily="34" charset="0"/>
                </a:rPr>
                <a:t> MONTH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5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23E48CC-EF92-3BB4-1449-BC98FB9FA03A}"/>
              </a:ext>
            </a:extLst>
          </p:cNvPr>
          <p:cNvSpPr/>
          <p:nvPr/>
        </p:nvSpPr>
        <p:spPr>
          <a:xfrm>
            <a:off x="6184462" y="855354"/>
            <a:ext cx="5793876" cy="120920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7109A8-6369-0EC0-4D81-C0323D70E947}"/>
              </a:ext>
            </a:extLst>
          </p:cNvPr>
          <p:cNvSpPr/>
          <p:nvPr/>
        </p:nvSpPr>
        <p:spPr>
          <a:xfrm>
            <a:off x="6184462" y="2294663"/>
            <a:ext cx="5793876" cy="119447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99E7A4-030B-4C32-86FB-72DA28BADFF9}"/>
              </a:ext>
            </a:extLst>
          </p:cNvPr>
          <p:cNvSpPr/>
          <p:nvPr/>
        </p:nvSpPr>
        <p:spPr>
          <a:xfrm>
            <a:off x="6479608" y="2181084"/>
            <a:ext cx="1886729" cy="21648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6993A05-2221-A226-AE9D-93EF26D3FCBF}"/>
              </a:ext>
            </a:extLst>
          </p:cNvPr>
          <p:cNvSpPr/>
          <p:nvPr/>
        </p:nvSpPr>
        <p:spPr>
          <a:xfrm>
            <a:off x="6543265" y="780375"/>
            <a:ext cx="1886729" cy="21648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3024394" y="6421973"/>
            <a:ext cx="786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  <a:highlight>
                  <a:srgbClr val="FFFF00"/>
                </a:highlight>
              </a:rPr>
              <a:t>DIGITIZING SYSTEM TO IMPROVE EFFICIENCY IN AN EASY, FAST, AND CHEAP WAY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E7FF9-8398-4FDE-82D4-1269D9CFD3D6}"/>
              </a:ext>
            </a:extLst>
          </p:cNvPr>
          <p:cNvSpPr txBox="1"/>
          <p:nvPr/>
        </p:nvSpPr>
        <p:spPr>
          <a:xfrm>
            <a:off x="1873610" y="16469"/>
            <a:ext cx="872871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37F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HRGA EFFICIENCY BY SMART SYSTEM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0BF742-F1F8-4D40-A35D-4D388822103B}"/>
              </a:ext>
            </a:extLst>
          </p:cNvPr>
          <p:cNvGrpSpPr/>
          <p:nvPr/>
        </p:nvGrpSpPr>
        <p:grpSpPr>
          <a:xfrm>
            <a:off x="6346344" y="5702744"/>
            <a:ext cx="5435151" cy="480914"/>
            <a:chOff x="6382036" y="5749610"/>
            <a:chExt cx="5435151" cy="48091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5FD6CDD-F24E-41CB-A566-A3C96EC89D46}"/>
                </a:ext>
              </a:extLst>
            </p:cNvPr>
            <p:cNvSpPr txBox="1"/>
            <p:nvPr/>
          </p:nvSpPr>
          <p:spPr>
            <a:xfrm>
              <a:off x="6533793" y="5749610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14 Aug – 24 Aug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230935E-95A9-4B3D-93B1-2A4654886120}"/>
                </a:ext>
              </a:extLst>
            </p:cNvPr>
            <p:cNvSpPr txBox="1"/>
            <p:nvPr/>
          </p:nvSpPr>
          <p:spPr>
            <a:xfrm>
              <a:off x="7552535" y="5749610"/>
              <a:ext cx="9831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24 Aug – 24 Sept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EDA6A32-31E7-4137-9FA7-30024370545B}"/>
                </a:ext>
              </a:extLst>
            </p:cNvPr>
            <p:cNvSpPr txBox="1"/>
            <p:nvPr/>
          </p:nvSpPr>
          <p:spPr>
            <a:xfrm>
              <a:off x="8644234" y="5749610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25 Sept – 13 Oct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0095808-CD76-42BF-8C8A-A12F11D58AB7}"/>
                </a:ext>
              </a:extLst>
            </p:cNvPr>
            <p:cNvSpPr txBox="1"/>
            <p:nvPr/>
          </p:nvSpPr>
          <p:spPr>
            <a:xfrm>
              <a:off x="10769234" y="5749610"/>
              <a:ext cx="8890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25 Oct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CF86A2-0B4B-4E8B-8C4E-C71DF2905D3C}"/>
                </a:ext>
              </a:extLst>
            </p:cNvPr>
            <p:cNvSpPr txBox="1"/>
            <p:nvPr/>
          </p:nvSpPr>
          <p:spPr>
            <a:xfrm>
              <a:off x="9605691" y="5749610"/>
              <a:ext cx="9831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800" dirty="0"/>
                <a:t>6, 19, 24 Oct </a:t>
              </a:r>
            </a:p>
          </p:txBody>
        </p:sp>
        <p:sp>
          <p:nvSpPr>
            <p:cNvPr id="111" name="Arrow: Chevron 110">
              <a:extLst>
                <a:ext uri="{FF2B5EF4-FFF2-40B4-BE49-F238E27FC236}">
                  <a16:creationId xmlns:a16="http://schemas.microsoft.com/office/drawing/2014/main" id="{7A9E7819-B5B3-4316-B6F9-7407BC80A10B}"/>
                </a:ext>
              </a:extLst>
            </p:cNvPr>
            <p:cNvSpPr/>
            <p:nvPr/>
          </p:nvSpPr>
          <p:spPr>
            <a:xfrm>
              <a:off x="6382036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CONCEPT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2" name="Arrow: Chevron 111">
              <a:extLst>
                <a:ext uri="{FF2B5EF4-FFF2-40B4-BE49-F238E27FC236}">
                  <a16:creationId xmlns:a16="http://schemas.microsoft.com/office/drawing/2014/main" id="{5257E4EB-500B-4CF5-A064-F94ABAB7FF78}"/>
                </a:ext>
              </a:extLst>
            </p:cNvPr>
            <p:cNvSpPr/>
            <p:nvPr/>
          </p:nvSpPr>
          <p:spPr>
            <a:xfrm>
              <a:off x="7446163" y="5916254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113" name="Arrow: Chevron 112">
              <a:extLst>
                <a:ext uri="{FF2B5EF4-FFF2-40B4-BE49-F238E27FC236}">
                  <a16:creationId xmlns:a16="http://schemas.microsoft.com/office/drawing/2014/main" id="{37F5CABE-AE8B-490F-B334-01348A965AC6}"/>
                </a:ext>
              </a:extLst>
            </p:cNvPr>
            <p:cNvSpPr/>
            <p:nvPr/>
          </p:nvSpPr>
          <p:spPr>
            <a:xfrm>
              <a:off x="8514875" y="591556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USER ACCEPTED TEST</a:t>
              </a:r>
            </a:p>
          </p:txBody>
        </p:sp>
        <p:sp>
          <p:nvSpPr>
            <p:cNvPr id="114" name="Arrow: Chevron 113">
              <a:extLst>
                <a:ext uri="{FF2B5EF4-FFF2-40B4-BE49-F238E27FC236}">
                  <a16:creationId xmlns:a16="http://schemas.microsoft.com/office/drawing/2014/main" id="{8B7F9C0E-4C5D-4484-A9AB-58BBFA5986CA}"/>
                </a:ext>
              </a:extLst>
            </p:cNvPr>
            <p:cNvSpPr/>
            <p:nvPr/>
          </p:nvSpPr>
          <p:spPr>
            <a:xfrm>
              <a:off x="9576363" y="5915231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DEPARTMENT HEAD REVIEW</a:t>
              </a:r>
            </a:p>
          </p:txBody>
        </p:sp>
        <p:sp>
          <p:nvSpPr>
            <p:cNvPr id="115" name="Arrow: Chevron 114">
              <a:extLst>
                <a:ext uri="{FF2B5EF4-FFF2-40B4-BE49-F238E27FC236}">
                  <a16:creationId xmlns:a16="http://schemas.microsoft.com/office/drawing/2014/main" id="{337E58F6-7573-498B-BAEE-440FDA9DBB37}"/>
                </a:ext>
              </a:extLst>
            </p:cNvPr>
            <p:cNvSpPr/>
            <p:nvPr/>
          </p:nvSpPr>
          <p:spPr>
            <a:xfrm>
              <a:off x="10639859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800" dirty="0">
                  <a:solidFill>
                    <a:schemeClr val="bg1"/>
                  </a:solidFill>
                </a:rPr>
                <a:t>PRESENTATION</a:t>
              </a:r>
            </a:p>
          </p:txBody>
        </p:sp>
      </p:grpSp>
      <p:sp>
        <p:nvSpPr>
          <p:cNvPr id="119" name="TextBox 97">
            <a:extLst>
              <a:ext uri="{FF2B5EF4-FFF2-40B4-BE49-F238E27FC236}">
                <a16:creationId xmlns:a16="http://schemas.microsoft.com/office/drawing/2014/main" id="{0632C384-5F61-F8A1-5BE9-E88410EA8B4A}"/>
              </a:ext>
            </a:extLst>
          </p:cNvPr>
          <p:cNvSpPr txBox="1"/>
          <p:nvPr/>
        </p:nvSpPr>
        <p:spPr>
          <a:xfrm>
            <a:off x="11216448" y="6405725"/>
            <a:ext cx="67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C5709"/>
                </a:solidFill>
              </a:rPr>
              <a:t>1/4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D5D6A3-26E4-BA93-C9FC-0FFE56EC2858}"/>
              </a:ext>
            </a:extLst>
          </p:cNvPr>
          <p:cNvSpPr/>
          <p:nvPr/>
        </p:nvSpPr>
        <p:spPr>
          <a:xfrm>
            <a:off x="184110" y="652695"/>
            <a:ext cx="3075926" cy="16576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D834A-2DB2-7CA5-9812-77D113A6BBB2}"/>
              </a:ext>
            </a:extLst>
          </p:cNvPr>
          <p:cNvSpPr txBox="1"/>
          <p:nvPr/>
        </p:nvSpPr>
        <p:spPr>
          <a:xfrm>
            <a:off x="853630" y="786651"/>
            <a:ext cx="242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03864"/>
                </a:solidFill>
              </a:rPr>
              <a:t>Efficiency Operation with Digital 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AB53F-A8CE-9451-3C09-4E19EBC2D780}"/>
              </a:ext>
            </a:extLst>
          </p:cNvPr>
          <p:cNvSpPr/>
          <p:nvPr/>
        </p:nvSpPr>
        <p:spPr>
          <a:xfrm>
            <a:off x="3380540" y="646331"/>
            <a:ext cx="2593044" cy="16616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5F5B2A-E9A8-DB49-8376-741F75D75943}"/>
              </a:ext>
            </a:extLst>
          </p:cNvPr>
          <p:cNvSpPr/>
          <p:nvPr/>
        </p:nvSpPr>
        <p:spPr>
          <a:xfrm>
            <a:off x="184110" y="2500349"/>
            <a:ext cx="5795443" cy="36787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B0B46F-FF54-2081-E2E5-B32173EDB6CE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7CCC8-AF4A-0564-61EF-0F4A665E2927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E99447-E449-0792-7EEF-98EC22629860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20" name="図 7">
                <a:extLst>
                  <a:ext uri="{FF2B5EF4-FFF2-40B4-BE49-F238E27FC236}">
                    <a16:creationId xmlns:a16="http://schemas.microsoft.com/office/drawing/2014/main" id="{C6D2A76F-6AE3-EDD3-D540-0050B04A6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5233354-3927-7911-1972-97B1596F3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22" name="TextBox 19">
                <a:extLst>
                  <a:ext uri="{FF2B5EF4-FFF2-40B4-BE49-F238E27FC236}">
                    <a16:creationId xmlns:a16="http://schemas.microsoft.com/office/drawing/2014/main" id="{4B480DC1-A62C-C357-EE8A-C762A1D64A86}"/>
                  </a:ext>
                </a:extLst>
              </p:cNvPr>
              <p:cNvSpPr txBox="1"/>
              <p:nvPr/>
            </p:nvSpPr>
            <p:spPr>
              <a:xfrm>
                <a:off x="768018" y="8655360"/>
                <a:ext cx="4328328" cy="2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4A51E29-1842-50B4-D953-9344C2480DE6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28" name="TextBox 21">
                <a:extLst>
                  <a:ext uri="{FF2B5EF4-FFF2-40B4-BE49-F238E27FC236}">
                    <a16:creationId xmlns:a16="http://schemas.microsoft.com/office/drawing/2014/main" id="{9D11DA04-F7A9-5F8F-ED31-D1C6626AFBEF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1F50E11-7106-4F09-534F-714F75B27E8F}"/>
              </a:ext>
            </a:extLst>
          </p:cNvPr>
          <p:cNvSpPr/>
          <p:nvPr/>
        </p:nvSpPr>
        <p:spPr>
          <a:xfrm>
            <a:off x="6184462" y="3725938"/>
            <a:ext cx="5793876" cy="190634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6CA248-7D48-0297-39BE-21861C750EFE}"/>
              </a:ext>
            </a:extLst>
          </p:cNvPr>
          <p:cNvSpPr txBox="1"/>
          <p:nvPr/>
        </p:nvSpPr>
        <p:spPr>
          <a:xfrm>
            <a:off x="1567123" y="1650719"/>
            <a:ext cx="150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03864"/>
                </a:solidFill>
              </a:rPr>
              <a:t>Digitalize System at HRGA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44053C-112B-E218-ABB0-29F86A775664}"/>
              </a:ext>
            </a:extLst>
          </p:cNvPr>
          <p:cNvSpPr txBox="1"/>
          <p:nvPr/>
        </p:nvSpPr>
        <p:spPr>
          <a:xfrm>
            <a:off x="793378" y="1674456"/>
            <a:ext cx="898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03864"/>
                </a:solidFill>
              </a:rPr>
              <a:t>100%</a:t>
            </a:r>
          </a:p>
        </p:txBody>
      </p:sp>
      <p:pic>
        <p:nvPicPr>
          <p:cNvPr id="70" name="Graphic 69" descr="Brain in head with solid fill">
            <a:extLst>
              <a:ext uri="{FF2B5EF4-FFF2-40B4-BE49-F238E27FC236}">
                <a16:creationId xmlns:a16="http://schemas.microsoft.com/office/drawing/2014/main" id="{30690FBD-7ABE-F180-5EE0-7F2E6FB1F2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669" y="698529"/>
            <a:ext cx="531709" cy="53170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75D1C94-8240-3CC7-1193-50AF19C48A06}"/>
              </a:ext>
            </a:extLst>
          </p:cNvPr>
          <p:cNvSpPr/>
          <p:nvPr/>
        </p:nvSpPr>
        <p:spPr>
          <a:xfrm>
            <a:off x="771018" y="616929"/>
            <a:ext cx="2346570" cy="21648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CDD761-2959-3FF7-5269-43775247EC67}"/>
              </a:ext>
            </a:extLst>
          </p:cNvPr>
          <p:cNvSpPr txBox="1"/>
          <p:nvPr/>
        </p:nvSpPr>
        <p:spPr>
          <a:xfrm>
            <a:off x="760966" y="570583"/>
            <a:ext cx="220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WAY OF THINGKING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2D34BF2-5951-A1DB-B9EF-5E9536D18A6F}"/>
              </a:ext>
            </a:extLst>
          </p:cNvPr>
          <p:cNvSpPr/>
          <p:nvPr/>
        </p:nvSpPr>
        <p:spPr>
          <a:xfrm>
            <a:off x="760966" y="1453718"/>
            <a:ext cx="2346570" cy="21648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D2733D-FBEF-CE46-94F2-E1880D6AB72A}"/>
              </a:ext>
            </a:extLst>
          </p:cNvPr>
          <p:cNvSpPr txBox="1"/>
          <p:nvPr/>
        </p:nvSpPr>
        <p:spPr>
          <a:xfrm>
            <a:off x="765992" y="1413189"/>
            <a:ext cx="2356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GOALS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75522FF-1D8F-C553-5DF2-C7ECF506E31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464" y="1554744"/>
            <a:ext cx="476561" cy="47656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E6EBB90-71FB-8DEA-684D-44D6943D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573" y="1116853"/>
            <a:ext cx="782842" cy="78284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4628EBDC-0794-D41B-840D-62921AD50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1854" y="1038632"/>
            <a:ext cx="1447592" cy="6947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AB2E8B0A-F55D-866A-8AEF-2A1AD5CC1E91}"/>
              </a:ext>
            </a:extLst>
          </p:cNvPr>
          <p:cNvSpPr txBox="1"/>
          <p:nvPr/>
        </p:nvSpPr>
        <p:spPr>
          <a:xfrm>
            <a:off x="4311854" y="744058"/>
            <a:ext cx="153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03864"/>
                </a:solidFill>
              </a:rPr>
              <a:t>One Stop Service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1B8C9FE-297F-FF64-229E-089474976BF6}"/>
              </a:ext>
            </a:extLst>
          </p:cNvPr>
          <p:cNvSpPr/>
          <p:nvPr/>
        </p:nvSpPr>
        <p:spPr>
          <a:xfrm>
            <a:off x="3846579" y="1081967"/>
            <a:ext cx="412556" cy="351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peech Bubble: Oval 117">
            <a:extLst>
              <a:ext uri="{FF2B5EF4-FFF2-40B4-BE49-F238E27FC236}">
                <a16:creationId xmlns:a16="http://schemas.microsoft.com/office/drawing/2014/main" id="{50BB8BCF-392F-D56A-E986-AD38DA55D254}"/>
              </a:ext>
            </a:extLst>
          </p:cNvPr>
          <p:cNvSpPr/>
          <p:nvPr/>
        </p:nvSpPr>
        <p:spPr>
          <a:xfrm>
            <a:off x="3470915" y="645667"/>
            <a:ext cx="880022" cy="562398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645D3F-17DB-08FB-F475-7C31B388B17C}"/>
              </a:ext>
            </a:extLst>
          </p:cNvPr>
          <p:cNvSpPr txBox="1"/>
          <p:nvPr/>
        </p:nvSpPr>
        <p:spPr>
          <a:xfrm>
            <a:off x="3602707" y="751937"/>
            <a:ext cx="88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3864"/>
                </a:solidFill>
              </a:rPr>
              <a:t>SHS ?</a:t>
            </a:r>
          </a:p>
        </p:txBody>
      </p:sp>
      <p:pic>
        <p:nvPicPr>
          <p:cNvPr id="140" name="Graphic 139" descr="Badge 3 with solid fill">
            <a:extLst>
              <a:ext uri="{FF2B5EF4-FFF2-40B4-BE49-F238E27FC236}">
                <a16:creationId xmlns:a16="http://schemas.microsoft.com/office/drawing/2014/main" id="{BBF2147D-142F-E2A2-458C-4FBF761B5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3865" y="2065541"/>
            <a:ext cx="457200" cy="457200"/>
          </a:xfrm>
          <a:prstGeom prst="rect">
            <a:avLst/>
          </a:prstGeom>
        </p:spPr>
      </p:pic>
      <p:pic>
        <p:nvPicPr>
          <p:cNvPr id="142" name="Graphic 141" descr="Badge with solid fill">
            <a:extLst>
              <a:ext uri="{FF2B5EF4-FFF2-40B4-BE49-F238E27FC236}">
                <a16:creationId xmlns:a16="http://schemas.microsoft.com/office/drawing/2014/main" id="{FD5CEE98-77B7-499B-3A74-2D32EB8A7C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93757" y="660015"/>
            <a:ext cx="457200" cy="457200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1B0AD49-1788-CCAD-DD03-BD9EBE5474AF}"/>
              </a:ext>
            </a:extLst>
          </p:cNvPr>
          <p:cNvGrpSpPr/>
          <p:nvPr/>
        </p:nvGrpSpPr>
        <p:grpSpPr>
          <a:xfrm>
            <a:off x="538952" y="3053710"/>
            <a:ext cx="1700791" cy="492443"/>
            <a:chOff x="313980" y="3832281"/>
            <a:chExt cx="1724472" cy="492443"/>
          </a:xfrm>
        </p:grpSpPr>
        <p:pic>
          <p:nvPicPr>
            <p:cNvPr id="146" name="Grafik 20" descr="Gulung dengan isian solid">
              <a:extLst>
                <a:ext uri="{FF2B5EF4-FFF2-40B4-BE49-F238E27FC236}">
                  <a16:creationId xmlns:a16="http://schemas.microsoft.com/office/drawing/2014/main" id="{77D76E34-469E-C3A7-A79F-C23A8BD88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3980" y="3893131"/>
              <a:ext cx="479997" cy="400815"/>
            </a:xfrm>
            <a:prstGeom prst="rect">
              <a:avLst/>
            </a:prstGeom>
          </p:spPr>
        </p:pic>
        <p:sp>
          <p:nvSpPr>
            <p:cNvPr id="147" name="TextBox 45">
              <a:extLst>
                <a:ext uri="{FF2B5EF4-FFF2-40B4-BE49-F238E27FC236}">
                  <a16:creationId xmlns:a16="http://schemas.microsoft.com/office/drawing/2014/main" id="{1D3480AE-B0F7-59AF-DB18-0971EBAC278B}"/>
                </a:ext>
              </a:extLst>
            </p:cNvPr>
            <p:cNvSpPr txBox="1"/>
            <p:nvPr/>
          </p:nvSpPr>
          <p:spPr>
            <a:xfrm>
              <a:off x="677421" y="3832281"/>
              <a:ext cx="13610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rgbClr val="C00000"/>
                  </a:solidFill>
                </a:rPr>
                <a:t>16 FORM </a:t>
              </a:r>
            </a:p>
            <a:p>
              <a:pPr algn="just"/>
              <a:r>
                <a:rPr lang="en-US" sz="1100" dirty="0"/>
                <a:t>are still paper-based</a:t>
              </a:r>
            </a:p>
          </p:txBody>
        </p:sp>
      </p:grp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C669F84F-360D-2CB1-264C-50630DBBC27B}"/>
              </a:ext>
            </a:extLst>
          </p:cNvPr>
          <p:cNvSpPr/>
          <p:nvPr/>
        </p:nvSpPr>
        <p:spPr>
          <a:xfrm>
            <a:off x="250464" y="3176141"/>
            <a:ext cx="246700" cy="216856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9151C7E-4DB4-7E83-2F95-2173B94A4A68}"/>
              </a:ext>
            </a:extLst>
          </p:cNvPr>
          <p:cNvGrpSpPr/>
          <p:nvPr/>
        </p:nvGrpSpPr>
        <p:grpSpPr>
          <a:xfrm>
            <a:off x="2623531" y="2465632"/>
            <a:ext cx="3039871" cy="836241"/>
            <a:chOff x="2747596" y="2268047"/>
            <a:chExt cx="3039871" cy="836241"/>
          </a:xfrm>
        </p:grpSpPr>
        <p:sp>
          <p:nvSpPr>
            <p:cNvPr id="150" name="TextBox 45">
              <a:extLst>
                <a:ext uri="{FF2B5EF4-FFF2-40B4-BE49-F238E27FC236}">
                  <a16:creationId xmlns:a16="http://schemas.microsoft.com/office/drawing/2014/main" id="{4A5E6BF1-695B-2164-C044-CF90C5D55852}"/>
                </a:ext>
              </a:extLst>
            </p:cNvPr>
            <p:cNvSpPr txBox="1"/>
            <p:nvPr/>
          </p:nvSpPr>
          <p:spPr>
            <a:xfrm>
              <a:off x="2747596" y="2268047"/>
              <a:ext cx="157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rgbClr val="C00000"/>
                  </a:solidFill>
                </a:rPr>
                <a:t>LOST TIME</a:t>
              </a:r>
            </a:p>
          </p:txBody>
        </p:sp>
        <p:pic>
          <p:nvPicPr>
            <p:cNvPr id="152" name="Picture 124">
              <a:extLst>
                <a:ext uri="{FF2B5EF4-FFF2-40B4-BE49-F238E27FC236}">
                  <a16:creationId xmlns:a16="http://schemas.microsoft.com/office/drawing/2014/main" id="{E4302B57-7C0C-C169-2E09-E0C639C6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rgbClr val="7F7F7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flipH="1">
              <a:off x="2747596" y="2561554"/>
              <a:ext cx="400090" cy="400090"/>
            </a:xfrm>
            <a:prstGeom prst="rect">
              <a:avLst/>
            </a:prstGeom>
            <a:noFill/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783985-CB74-2E0F-0977-501101EC89F0}"/>
                </a:ext>
              </a:extLst>
            </p:cNvPr>
            <p:cNvSpPr txBox="1"/>
            <p:nvPr/>
          </p:nvSpPr>
          <p:spPr>
            <a:xfrm>
              <a:off x="3007707" y="2488735"/>
              <a:ext cx="127338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240 Minutes  </a:t>
              </a:r>
            </a:p>
            <a:p>
              <a:r>
                <a:rPr lang="en-US" sz="1100" dirty="0"/>
                <a:t>Walking Approval all form</a:t>
              </a:r>
            </a:p>
          </p:txBody>
        </p:sp>
        <p:pic>
          <p:nvPicPr>
            <p:cNvPr id="154" name="Gambar 141">
              <a:extLst>
                <a:ext uri="{FF2B5EF4-FFF2-40B4-BE49-F238E27FC236}">
                  <a16:creationId xmlns:a16="http://schemas.microsoft.com/office/drawing/2014/main" id="{F8357728-6C2F-0F3C-5202-7E0CAE20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7F7F7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260821" y="2634353"/>
              <a:ext cx="328900" cy="328900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9035ADA-5450-763C-75AE-E35FE90952D7}"/>
                </a:ext>
              </a:extLst>
            </p:cNvPr>
            <p:cNvSpPr txBox="1"/>
            <p:nvPr/>
          </p:nvSpPr>
          <p:spPr>
            <a:xfrm>
              <a:off x="4541199" y="2488735"/>
              <a:ext cx="124626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80 Minutes</a:t>
              </a:r>
            </a:p>
            <a:p>
              <a:r>
                <a:rPr lang="en-US" sz="1100" dirty="0"/>
                <a:t>Paper preparation</a:t>
              </a:r>
            </a:p>
            <a:p>
              <a:r>
                <a:rPr lang="en-US" sz="1100" dirty="0"/>
                <a:t>All form 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2767E9-890B-2C1D-81E5-9F40FA3F6A96}"/>
              </a:ext>
            </a:extLst>
          </p:cNvPr>
          <p:cNvGrpSpPr/>
          <p:nvPr/>
        </p:nvGrpSpPr>
        <p:grpSpPr>
          <a:xfrm>
            <a:off x="2591612" y="3254842"/>
            <a:ext cx="3200967" cy="812864"/>
            <a:chOff x="2678917" y="3229677"/>
            <a:chExt cx="3200967" cy="812864"/>
          </a:xfrm>
        </p:grpSpPr>
        <p:sp>
          <p:nvSpPr>
            <p:cNvPr id="151" name="TextBox 45">
              <a:extLst>
                <a:ext uri="{FF2B5EF4-FFF2-40B4-BE49-F238E27FC236}">
                  <a16:creationId xmlns:a16="http://schemas.microsoft.com/office/drawing/2014/main" id="{ACF38BF6-72ED-CEF6-7C3F-C922162ECAF8}"/>
                </a:ext>
              </a:extLst>
            </p:cNvPr>
            <p:cNvSpPr txBox="1"/>
            <p:nvPr/>
          </p:nvSpPr>
          <p:spPr>
            <a:xfrm>
              <a:off x="2678917" y="3229677"/>
              <a:ext cx="1574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rgbClr val="C00000"/>
                  </a:solidFill>
                </a:rPr>
                <a:t>HRGA OPERATION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D6056B77-9E32-A19E-4ED0-D21AA49FE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25599" y="3511371"/>
              <a:ext cx="354093" cy="354093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7746915-A9E2-C371-3605-F5E730DC48DB}"/>
                </a:ext>
              </a:extLst>
            </p:cNvPr>
            <p:cNvSpPr txBox="1"/>
            <p:nvPr/>
          </p:nvSpPr>
          <p:spPr>
            <a:xfrm>
              <a:off x="3013321" y="3411599"/>
              <a:ext cx="147478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Difficult Tracking and Monitoring </a:t>
              </a:r>
              <a:r>
                <a:rPr lang="en-US" sz="1100" dirty="0"/>
                <a:t>Employee Request</a:t>
              </a:r>
              <a:endParaRPr lang="en-US" sz="1200" dirty="0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1CC03F9F-B4E8-C3F3-D6E8-2AA68CDF3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18265" y="3513381"/>
              <a:ext cx="358797" cy="358797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0BA9CA9-7252-399A-8A2A-EE87DB6885C8}"/>
                </a:ext>
              </a:extLst>
            </p:cNvPr>
            <p:cNvSpPr txBox="1"/>
            <p:nvPr/>
          </p:nvSpPr>
          <p:spPr>
            <a:xfrm>
              <a:off x="4633616" y="3469641"/>
              <a:ext cx="124626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6 RIM/ year</a:t>
              </a:r>
            </a:p>
            <a:p>
              <a:r>
                <a:rPr lang="en-US" sz="1100" dirty="0"/>
                <a:t>Spent Paper</a:t>
              </a:r>
            </a:p>
          </p:txBody>
        </p:sp>
      </p:grp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EAAA56B1-B1B4-F959-C9AA-B2389D937EC3}"/>
              </a:ext>
            </a:extLst>
          </p:cNvPr>
          <p:cNvCxnSpPr>
            <a:cxnSpLocks/>
            <a:stCxn id="147" idx="3"/>
            <a:endCxn id="152" idx="3"/>
          </p:cNvCxnSpPr>
          <p:nvPr/>
        </p:nvCxnSpPr>
        <p:spPr>
          <a:xfrm flipV="1">
            <a:off x="2239743" y="2959184"/>
            <a:ext cx="383788" cy="3407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Connector: Elbow 163">
            <a:extLst>
              <a:ext uri="{FF2B5EF4-FFF2-40B4-BE49-F238E27FC236}">
                <a16:creationId xmlns:a16="http://schemas.microsoft.com/office/drawing/2014/main" id="{E8A2ADD8-5C68-7B72-0390-65AFF229215E}"/>
              </a:ext>
            </a:extLst>
          </p:cNvPr>
          <p:cNvCxnSpPr>
            <a:cxnSpLocks/>
            <a:stCxn id="147" idx="3"/>
            <a:endCxn id="157" idx="1"/>
          </p:cNvCxnSpPr>
          <p:nvPr/>
        </p:nvCxnSpPr>
        <p:spPr>
          <a:xfrm>
            <a:off x="2239743" y="3299932"/>
            <a:ext cx="398551" cy="4136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ACFA7033-BBFC-D718-876D-EBF9495C8CDD}"/>
              </a:ext>
            </a:extLst>
          </p:cNvPr>
          <p:cNvSpPr/>
          <p:nvPr/>
        </p:nvSpPr>
        <p:spPr>
          <a:xfrm>
            <a:off x="250464" y="4428277"/>
            <a:ext cx="246700" cy="216856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A78AE0EC-C54D-9C9A-D0A9-E716DF7D280C}"/>
              </a:ext>
            </a:extLst>
          </p:cNvPr>
          <p:cNvSpPr/>
          <p:nvPr/>
        </p:nvSpPr>
        <p:spPr>
          <a:xfrm>
            <a:off x="250464" y="5546051"/>
            <a:ext cx="246700" cy="216856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45">
            <a:extLst>
              <a:ext uri="{FF2B5EF4-FFF2-40B4-BE49-F238E27FC236}">
                <a16:creationId xmlns:a16="http://schemas.microsoft.com/office/drawing/2014/main" id="{488C4F88-C19E-A607-BB69-2C1A8D05DCF0}"/>
              </a:ext>
            </a:extLst>
          </p:cNvPr>
          <p:cNvSpPr txBox="1"/>
          <p:nvPr/>
        </p:nvSpPr>
        <p:spPr>
          <a:xfrm>
            <a:off x="860506" y="5293732"/>
            <a:ext cx="22570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HIGH COST </a:t>
            </a:r>
            <a:r>
              <a:rPr lang="en-US" sz="1200" dirty="0"/>
              <a:t>and</a:t>
            </a:r>
            <a:r>
              <a:rPr lang="en-US" sz="1200" b="1" dirty="0">
                <a:solidFill>
                  <a:srgbClr val="0070C0"/>
                </a:solidFill>
              </a:rPr>
              <a:t> </a:t>
            </a:r>
            <a:r>
              <a:rPr lang="en-US" sz="1400" b="1" dirty="0">
                <a:solidFill>
                  <a:srgbClr val="C00000"/>
                </a:solidFill>
              </a:rPr>
              <a:t>DEPENDENT </a:t>
            </a:r>
            <a:r>
              <a:rPr lang="en-US" sz="1200" dirty="0"/>
              <a:t>to vendor for </a:t>
            </a:r>
            <a:r>
              <a:rPr lang="en-US" sz="1200" b="1" dirty="0"/>
              <a:t>Create</a:t>
            </a:r>
            <a:r>
              <a:rPr lang="en-US" sz="1200" dirty="0"/>
              <a:t> and </a:t>
            </a:r>
            <a:r>
              <a:rPr lang="en-US" sz="1200" b="1" dirty="0"/>
              <a:t>Maintain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EB60514-7A00-EC56-98BF-D660513BDCD9}"/>
              </a:ext>
            </a:extLst>
          </p:cNvPr>
          <p:cNvSpPr txBox="1"/>
          <p:nvPr/>
        </p:nvSpPr>
        <p:spPr>
          <a:xfrm>
            <a:off x="6624834" y="736429"/>
            <a:ext cx="180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84AB16-A290-8EB8-F82C-92C6BA154C30}"/>
              </a:ext>
            </a:extLst>
          </p:cNvPr>
          <p:cNvSpPr txBox="1"/>
          <p:nvPr/>
        </p:nvSpPr>
        <p:spPr>
          <a:xfrm>
            <a:off x="6624834" y="2143384"/>
            <a:ext cx="180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8AD802F-7143-B70B-44F8-051BC5F25D45}"/>
              </a:ext>
            </a:extLst>
          </p:cNvPr>
          <p:cNvSpPr txBox="1"/>
          <p:nvPr/>
        </p:nvSpPr>
        <p:spPr>
          <a:xfrm>
            <a:off x="6352549" y="981532"/>
            <a:ext cx="56016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 algn="just">
              <a:buFont typeface="+mj-lt"/>
              <a:buAutoNum type="arabicPeriod"/>
            </a:pPr>
            <a:r>
              <a:rPr lang="en-US" sz="1100" dirty="0"/>
              <a:t>Create Digital System to </a:t>
            </a:r>
            <a:r>
              <a:rPr lang="en-US" sz="1200" b="1" dirty="0">
                <a:solidFill>
                  <a:srgbClr val="FF0000"/>
                </a:solidFill>
              </a:rPr>
              <a:t>ELIMINATE LOST TIME </a:t>
            </a:r>
            <a:r>
              <a:rPr lang="en-US" sz="1200" dirty="0"/>
              <a:t>and</a:t>
            </a:r>
            <a:r>
              <a:rPr lang="en-US" sz="1200" b="1" dirty="0">
                <a:solidFill>
                  <a:srgbClr val="FF0000"/>
                </a:solidFill>
              </a:rPr>
              <a:t> PAPER USAGE</a:t>
            </a:r>
            <a:endParaRPr lang="en-US" sz="1400" b="1" dirty="0">
              <a:solidFill>
                <a:srgbClr val="FF0000"/>
              </a:solidFill>
            </a:endParaRPr>
          </a:p>
          <a:p>
            <a:pPr marL="182880" indent="-182880" algn="just">
              <a:buFont typeface="+mj-lt"/>
              <a:buAutoNum type="arabicPeriod"/>
            </a:pPr>
            <a:r>
              <a:rPr lang="en-US" sz="1100" dirty="0"/>
              <a:t>Create Digital System to increase </a:t>
            </a:r>
            <a:r>
              <a:rPr lang="en-US" sz="1400" b="1" dirty="0">
                <a:solidFill>
                  <a:srgbClr val="FF0000"/>
                </a:solidFill>
              </a:rPr>
              <a:t>Accuracy</a:t>
            </a:r>
            <a:r>
              <a:rPr lang="en-US" sz="1100" dirty="0"/>
              <a:t> data and </a:t>
            </a:r>
            <a:r>
              <a:rPr lang="en-US" sz="1200" b="1" dirty="0">
                <a:solidFill>
                  <a:srgbClr val="FF0000"/>
                </a:solidFill>
              </a:rPr>
              <a:t>ELIMINATE CORRECTION TIME</a:t>
            </a:r>
          </a:p>
          <a:p>
            <a:pPr marL="182880" indent="-182880" algn="just">
              <a:buFont typeface="+mj-lt"/>
              <a:buAutoNum type="arabicPeriod"/>
            </a:pPr>
            <a:r>
              <a:rPr lang="en-US" sz="1100" dirty="0"/>
              <a:t>Create system that </a:t>
            </a:r>
            <a:r>
              <a:rPr lang="en-US" sz="1200" b="1" dirty="0">
                <a:solidFill>
                  <a:srgbClr val="FF0000"/>
                </a:solidFill>
              </a:rPr>
              <a:t>LOW/ZERO COST </a:t>
            </a:r>
            <a:r>
              <a:rPr lang="en-US" sz="1100" dirty="0"/>
              <a:t>and </a:t>
            </a:r>
            <a:r>
              <a:rPr lang="en-US" sz="1200" b="1" dirty="0">
                <a:solidFill>
                  <a:srgbClr val="FF0000"/>
                </a:solidFill>
              </a:rPr>
              <a:t>INDEPENDENT</a:t>
            </a:r>
            <a:r>
              <a:rPr lang="en-US" sz="1400" b="1" dirty="0">
                <a:solidFill>
                  <a:srgbClr val="FF0000"/>
                </a:solidFill>
              </a:rPr>
              <a:t> </a:t>
            </a:r>
            <a:r>
              <a:rPr lang="en-US" sz="1100" dirty="0"/>
              <a:t>from Vendor and Easy to Maintain by User (Citizen Developer)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BD642FE-6078-E0FA-2EF6-8AC7AFD54353}"/>
              </a:ext>
            </a:extLst>
          </p:cNvPr>
          <p:cNvSpPr txBox="1"/>
          <p:nvPr/>
        </p:nvSpPr>
        <p:spPr>
          <a:xfrm>
            <a:off x="7050775" y="2379269"/>
            <a:ext cx="5028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Digitalize </a:t>
            </a:r>
            <a:r>
              <a:rPr lang="en-US" sz="1400" b="1" dirty="0">
                <a:solidFill>
                  <a:srgbClr val="FF0000"/>
                </a:solidFill>
              </a:rPr>
              <a:t>8 form</a:t>
            </a:r>
            <a:endParaRPr lang="en-US" sz="12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saving man hour </a:t>
            </a:r>
            <a:r>
              <a:rPr lang="en-US" sz="1600" b="1" dirty="0">
                <a:solidFill>
                  <a:srgbClr val="FF0000"/>
                </a:solidFill>
              </a:rPr>
              <a:t>73</a:t>
            </a:r>
            <a:r>
              <a:rPr lang="en-US" sz="14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Hours </a:t>
            </a:r>
            <a:r>
              <a:rPr lang="en-US" sz="1400" dirty="0"/>
              <a:t>/ month and </a:t>
            </a:r>
            <a:r>
              <a:rPr lang="en-US" sz="1400" b="1" dirty="0">
                <a:solidFill>
                  <a:srgbClr val="FF0000"/>
                </a:solidFill>
              </a:rPr>
              <a:t>Reduce paper 3 RIM </a:t>
            </a:r>
            <a:r>
              <a:rPr lang="en-US" sz="1200" dirty="0"/>
              <a:t>paper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1 Visualization Dashboard </a:t>
            </a:r>
            <a:r>
              <a:rPr lang="en-US" sz="1400" dirty="0"/>
              <a:t>for Easy Track </a:t>
            </a:r>
            <a:r>
              <a:rPr lang="en-US" sz="1200" dirty="0"/>
              <a:t>and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Zero Cost</a:t>
            </a:r>
            <a:r>
              <a:rPr lang="en-US" sz="1200" dirty="0"/>
              <a:t> Digitalize system using  </a:t>
            </a:r>
            <a:r>
              <a:rPr lang="en-US" sz="1400" dirty="0"/>
              <a:t>Power Platform</a:t>
            </a:r>
            <a:endParaRPr lang="en-US" sz="1200" dirty="0"/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0F87535-4A73-23BE-3D7E-EBA0B0D4088F}"/>
              </a:ext>
            </a:extLst>
          </p:cNvPr>
          <p:cNvGrpSpPr/>
          <p:nvPr/>
        </p:nvGrpSpPr>
        <p:grpSpPr>
          <a:xfrm>
            <a:off x="3417912" y="5193532"/>
            <a:ext cx="2205934" cy="492443"/>
            <a:chOff x="3229517" y="5074201"/>
            <a:chExt cx="2205934" cy="492443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28837CE-1FD3-EAC5-E267-528B589B7316}"/>
                </a:ext>
              </a:extLst>
            </p:cNvPr>
            <p:cNvSpPr txBox="1"/>
            <p:nvPr/>
          </p:nvSpPr>
          <p:spPr>
            <a:xfrm>
              <a:off x="3680895" y="5074201"/>
              <a:ext cx="17545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25 Million </a:t>
              </a:r>
            </a:p>
            <a:p>
              <a:r>
                <a:rPr lang="en-US" sz="1200" dirty="0"/>
                <a:t>To digitize 1 new form</a:t>
              </a:r>
            </a:p>
          </p:txBody>
        </p:sp>
        <p:pic>
          <p:nvPicPr>
            <p:cNvPr id="180" name="Gambar 209">
              <a:extLst>
                <a:ext uri="{FF2B5EF4-FFF2-40B4-BE49-F238E27FC236}">
                  <a16:creationId xmlns:a16="http://schemas.microsoft.com/office/drawing/2014/main" id="{24218E90-A2F7-54AE-D179-FDD7126B7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29517" y="5111089"/>
              <a:ext cx="404261" cy="419603"/>
            </a:xfrm>
            <a:prstGeom prst="rect">
              <a:avLst/>
            </a:prstGeom>
          </p:spPr>
        </p:pic>
      </p:grpSp>
      <p:cxnSp>
        <p:nvCxnSpPr>
          <p:cNvPr id="184" name="Connector: Elbow 163">
            <a:extLst>
              <a:ext uri="{FF2B5EF4-FFF2-40B4-BE49-F238E27FC236}">
                <a16:creationId xmlns:a16="http://schemas.microsoft.com/office/drawing/2014/main" id="{16E46DED-EE06-0683-BDE2-CD47F27A870B}"/>
              </a:ext>
            </a:extLst>
          </p:cNvPr>
          <p:cNvCxnSpPr>
            <a:cxnSpLocks/>
            <a:stCxn id="170" idx="3"/>
            <a:endCxn id="180" idx="1"/>
          </p:cNvCxnSpPr>
          <p:nvPr/>
        </p:nvCxnSpPr>
        <p:spPr>
          <a:xfrm flipV="1">
            <a:off x="3117587" y="5440222"/>
            <a:ext cx="300325" cy="1920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8" name="Picture 187">
            <a:extLst>
              <a:ext uri="{FF2B5EF4-FFF2-40B4-BE49-F238E27FC236}">
                <a16:creationId xmlns:a16="http://schemas.microsoft.com/office/drawing/2014/main" id="{8305D431-D0BB-734B-F96D-BBA9634107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119" y="5442166"/>
            <a:ext cx="458534" cy="458534"/>
          </a:xfrm>
          <a:prstGeom prst="rect">
            <a:avLst/>
          </a:prstGeom>
        </p:spPr>
      </p:pic>
      <p:grpSp>
        <p:nvGrpSpPr>
          <p:cNvPr id="258" name="Group 257">
            <a:extLst>
              <a:ext uri="{FF2B5EF4-FFF2-40B4-BE49-F238E27FC236}">
                <a16:creationId xmlns:a16="http://schemas.microsoft.com/office/drawing/2014/main" id="{635409AF-A577-835E-EEC2-C01F7D7BE19D}"/>
              </a:ext>
            </a:extLst>
          </p:cNvPr>
          <p:cNvGrpSpPr/>
          <p:nvPr/>
        </p:nvGrpSpPr>
        <p:grpSpPr>
          <a:xfrm>
            <a:off x="3401011" y="5654479"/>
            <a:ext cx="2753422" cy="492443"/>
            <a:chOff x="3212616" y="5654479"/>
            <a:chExt cx="2753422" cy="492443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536A3AF-0424-7B23-3BC8-A0A23CAAAFEC}"/>
                </a:ext>
              </a:extLst>
            </p:cNvPr>
            <p:cNvSpPr txBox="1"/>
            <p:nvPr/>
          </p:nvSpPr>
          <p:spPr>
            <a:xfrm>
              <a:off x="3718142" y="5654479"/>
              <a:ext cx="22478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2,5 Million </a:t>
              </a:r>
            </a:p>
            <a:p>
              <a:r>
                <a:rPr lang="en-US" sz="1200" dirty="0"/>
                <a:t>To pay 1 man days for maintain</a:t>
              </a:r>
            </a:p>
          </p:txBody>
        </p: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FE1A5504-C039-730D-245B-AF2DAECA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212616" y="5712576"/>
              <a:ext cx="417717" cy="417717"/>
            </a:xfrm>
            <a:prstGeom prst="rect">
              <a:avLst/>
            </a:prstGeom>
          </p:spPr>
        </p:pic>
      </p:grpSp>
      <p:cxnSp>
        <p:nvCxnSpPr>
          <p:cNvPr id="198" name="Connector: Elbow 163">
            <a:extLst>
              <a:ext uri="{FF2B5EF4-FFF2-40B4-BE49-F238E27FC236}">
                <a16:creationId xmlns:a16="http://schemas.microsoft.com/office/drawing/2014/main" id="{B85D60D1-B9ED-7541-9C4B-37F8ED1DCEEE}"/>
              </a:ext>
            </a:extLst>
          </p:cNvPr>
          <p:cNvCxnSpPr>
            <a:cxnSpLocks/>
            <a:stCxn id="170" idx="3"/>
            <a:endCxn id="197" idx="1"/>
          </p:cNvCxnSpPr>
          <p:nvPr/>
        </p:nvCxnSpPr>
        <p:spPr>
          <a:xfrm>
            <a:off x="3117587" y="5632286"/>
            <a:ext cx="283424" cy="2891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1" name="TextBox 45">
            <a:extLst>
              <a:ext uri="{FF2B5EF4-FFF2-40B4-BE49-F238E27FC236}">
                <a16:creationId xmlns:a16="http://schemas.microsoft.com/office/drawing/2014/main" id="{0ADBFAE6-A745-5546-42BA-DA96C694EB86}"/>
              </a:ext>
            </a:extLst>
          </p:cNvPr>
          <p:cNvSpPr txBox="1"/>
          <p:nvPr/>
        </p:nvSpPr>
        <p:spPr>
          <a:xfrm>
            <a:off x="939819" y="4221365"/>
            <a:ext cx="21868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ACCURACY DATA </a:t>
            </a:r>
          </a:p>
          <a:p>
            <a:r>
              <a:rPr lang="en-US" sz="1200" dirty="0"/>
              <a:t>Some form need accuracy of data (ex: Attendance, </a:t>
            </a:r>
            <a:r>
              <a:rPr lang="en-US" sz="1200" dirty="0" err="1"/>
              <a:t>etc</a:t>
            </a:r>
            <a:r>
              <a:rPr lang="en-US" sz="1200" dirty="0"/>
              <a:t>) to match with </a:t>
            </a:r>
            <a:r>
              <a:rPr lang="en-US" sz="1200" b="1" dirty="0"/>
              <a:t>payroll </a:t>
            </a:r>
          </a:p>
          <a:p>
            <a:endParaRPr lang="en-US" sz="1200" b="1" dirty="0"/>
          </a:p>
        </p:txBody>
      </p:sp>
      <p:sp>
        <p:nvSpPr>
          <p:cNvPr id="213" name="TextBox 45">
            <a:extLst>
              <a:ext uri="{FF2B5EF4-FFF2-40B4-BE49-F238E27FC236}">
                <a16:creationId xmlns:a16="http://schemas.microsoft.com/office/drawing/2014/main" id="{D2C47444-0FE9-F597-CB4B-D09B88DD903C}"/>
              </a:ext>
            </a:extLst>
          </p:cNvPr>
          <p:cNvSpPr txBox="1"/>
          <p:nvPr/>
        </p:nvSpPr>
        <p:spPr>
          <a:xfrm>
            <a:off x="3401011" y="4647237"/>
            <a:ext cx="260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rgbClr val="C00000"/>
                </a:solidFill>
              </a:rPr>
              <a:t>NEED 5 DAYS FOR CORRECTION</a:t>
            </a: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41F887D9-8D17-50B6-CAB9-97E9131B43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7522" y="4310160"/>
            <a:ext cx="442475" cy="442475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00685783-A63E-AFF8-05D4-E734F5995AEF}"/>
              </a:ext>
            </a:extLst>
          </p:cNvPr>
          <p:cNvSpPr/>
          <p:nvPr/>
        </p:nvSpPr>
        <p:spPr>
          <a:xfrm>
            <a:off x="6543265" y="3637317"/>
            <a:ext cx="1886729" cy="21648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7B86922-F035-763E-8150-D51503B3D664}"/>
              </a:ext>
            </a:extLst>
          </p:cNvPr>
          <p:cNvSpPr txBox="1"/>
          <p:nvPr/>
        </p:nvSpPr>
        <p:spPr>
          <a:xfrm>
            <a:off x="6624834" y="3599617"/>
            <a:ext cx="180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ACTIVITIES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78F0438-CB46-AD6E-D0CD-3BB0F3AD6D0A}"/>
              </a:ext>
            </a:extLst>
          </p:cNvPr>
          <p:cNvGrpSpPr/>
          <p:nvPr/>
        </p:nvGrpSpPr>
        <p:grpSpPr>
          <a:xfrm>
            <a:off x="6377067" y="2577339"/>
            <a:ext cx="715621" cy="695211"/>
            <a:chOff x="6340008" y="2574359"/>
            <a:chExt cx="1111281" cy="991486"/>
          </a:xfrm>
        </p:grpSpPr>
        <p:grpSp>
          <p:nvGrpSpPr>
            <p:cNvPr id="231" name="Group 3">
              <a:extLst>
                <a:ext uri="{FF2B5EF4-FFF2-40B4-BE49-F238E27FC236}">
                  <a16:creationId xmlns:a16="http://schemas.microsoft.com/office/drawing/2014/main" id="{FF3098A1-858C-F31A-C224-EB4D44447B33}"/>
                </a:ext>
              </a:extLst>
            </p:cNvPr>
            <p:cNvGrpSpPr/>
            <p:nvPr/>
          </p:nvGrpSpPr>
          <p:grpSpPr>
            <a:xfrm>
              <a:off x="6340008" y="2574359"/>
              <a:ext cx="1111281" cy="991486"/>
              <a:chOff x="0" y="0"/>
              <a:chExt cx="812800" cy="812800"/>
            </a:xfrm>
          </p:grpSpPr>
          <p:sp>
            <p:nvSpPr>
              <p:cNvPr id="233" name="Freeform 4">
                <a:extLst>
                  <a:ext uri="{FF2B5EF4-FFF2-40B4-BE49-F238E27FC236}">
                    <a16:creationId xmlns:a16="http://schemas.microsoft.com/office/drawing/2014/main" id="{E45B200E-DF20-632C-BF37-C232F578F0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003D6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TextBox 5">
                <a:extLst>
                  <a:ext uri="{FF2B5EF4-FFF2-40B4-BE49-F238E27FC236}">
                    <a16:creationId xmlns:a16="http://schemas.microsoft.com/office/drawing/2014/main" id="{28B80057-F1A9-D579-4A30-6B42609825DA}"/>
                  </a:ext>
                </a:extLst>
              </p:cNvPr>
              <p:cNvSpPr txBox="1"/>
              <p:nvPr/>
            </p:nvSpPr>
            <p:spPr>
              <a:xfrm>
                <a:off x="63500" y="6350"/>
                <a:ext cx="685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32" name="Graphic 231" descr="Target with solid fill">
              <a:extLst>
                <a:ext uri="{FF2B5EF4-FFF2-40B4-BE49-F238E27FC236}">
                  <a16:creationId xmlns:a16="http://schemas.microsoft.com/office/drawing/2014/main" id="{8E6F5D9E-6A9A-90B5-93DA-05D93611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438448" y="2610162"/>
              <a:ext cx="914400" cy="914400"/>
            </a:xfrm>
            <a:prstGeom prst="rect">
              <a:avLst/>
            </a:prstGeom>
          </p:spPr>
        </p:pic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00EECB27-D330-59FB-11E2-CFF22872CA7F}"/>
              </a:ext>
            </a:extLst>
          </p:cNvPr>
          <p:cNvSpPr txBox="1"/>
          <p:nvPr/>
        </p:nvSpPr>
        <p:spPr>
          <a:xfrm>
            <a:off x="6266240" y="3909871"/>
            <a:ext cx="5675296" cy="64008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400" b="1" dirty="0"/>
              <a:t>Create :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200" dirty="0"/>
              <a:t>E-Vehicle Lending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200" dirty="0"/>
              <a:t>E-Change Day</a:t>
            </a:r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r>
              <a:rPr lang="en-US" sz="1200" dirty="0"/>
              <a:t>E-Document Request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200" dirty="0"/>
              <a:t>E-Employee Absence</a:t>
            </a:r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r>
              <a:rPr lang="en-US" sz="1200" dirty="0"/>
              <a:t>E-Holiday Work Request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200" dirty="0"/>
              <a:t>E-ID Card Replacement</a:t>
            </a:r>
          </a:p>
          <a:p>
            <a:pPr marL="228600" indent="-228600">
              <a:buFont typeface="+mj-lt"/>
              <a:buAutoNum type="arabicPeriod" startAt="3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364D3C0-545C-1CBF-79B0-B4EE2088F4A9}"/>
              </a:ext>
            </a:extLst>
          </p:cNvPr>
          <p:cNvSpPr txBox="1"/>
          <p:nvPr/>
        </p:nvSpPr>
        <p:spPr>
          <a:xfrm>
            <a:off x="6262272" y="4527953"/>
            <a:ext cx="478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7.  E-Mutation	    8.  E-Access</a:t>
            </a:r>
            <a:endParaRPr lang="en-US" sz="16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7E490B0-21BD-0B57-B87C-849078A3DCA9}"/>
              </a:ext>
            </a:extLst>
          </p:cNvPr>
          <p:cNvSpPr txBox="1"/>
          <p:nvPr/>
        </p:nvSpPr>
        <p:spPr>
          <a:xfrm>
            <a:off x="7802939" y="4887586"/>
            <a:ext cx="144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Documentation</a:t>
            </a:r>
          </a:p>
          <a:p>
            <a:r>
              <a:rPr lang="en-US" sz="1200" dirty="0"/>
              <a:t>(manual book)</a:t>
            </a:r>
          </a:p>
        </p:txBody>
      </p:sp>
      <p:pic>
        <p:nvPicPr>
          <p:cNvPr id="245" name="Picture 244">
            <a:extLst>
              <a:ext uri="{FF2B5EF4-FFF2-40B4-BE49-F238E27FC236}">
                <a16:creationId xmlns:a16="http://schemas.microsoft.com/office/drawing/2014/main" id="{C6B65647-F692-12F2-CAAC-E98F211B11C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28400" y="4870146"/>
            <a:ext cx="1663437" cy="6679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83CBDFDE-C940-403F-9CE3-93528BC48FD0}"/>
              </a:ext>
            </a:extLst>
          </p:cNvPr>
          <p:cNvSpPr txBox="1"/>
          <p:nvPr/>
        </p:nvSpPr>
        <p:spPr>
          <a:xfrm>
            <a:off x="10914803" y="5004276"/>
            <a:ext cx="1279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Visualization</a:t>
            </a:r>
          </a:p>
        </p:txBody>
      </p:sp>
      <p:pic>
        <p:nvPicPr>
          <p:cNvPr id="247" name="Picture 246">
            <a:extLst>
              <a:ext uri="{FF2B5EF4-FFF2-40B4-BE49-F238E27FC236}">
                <a16:creationId xmlns:a16="http://schemas.microsoft.com/office/drawing/2014/main" id="{6273DE05-2417-38B2-F3CB-566EAE2DD8C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35675" y="4870146"/>
            <a:ext cx="1474825" cy="668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9" name="Graphic 248" descr="Badge 4 with solid fill">
            <a:extLst>
              <a:ext uri="{FF2B5EF4-FFF2-40B4-BE49-F238E27FC236}">
                <a16:creationId xmlns:a16="http://schemas.microsoft.com/office/drawing/2014/main" id="{D957A60F-BF6B-297B-EC60-2D7B5794DC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204375" y="3525516"/>
            <a:ext cx="457200" cy="457200"/>
          </a:xfrm>
          <a:prstGeom prst="rect">
            <a:avLst/>
          </a:prstGeom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1C7599F-A825-3AA5-7703-0310C03AA19C}"/>
              </a:ext>
            </a:extLst>
          </p:cNvPr>
          <p:cNvGrpSpPr/>
          <p:nvPr/>
        </p:nvGrpSpPr>
        <p:grpSpPr>
          <a:xfrm>
            <a:off x="144803" y="2254737"/>
            <a:ext cx="2215368" cy="457200"/>
            <a:chOff x="288550" y="2228844"/>
            <a:chExt cx="2215368" cy="45720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1DA3D47-1556-4F70-14E1-88786EA26D38}"/>
                </a:ext>
              </a:extLst>
            </p:cNvPr>
            <p:cNvSpPr/>
            <p:nvPr/>
          </p:nvSpPr>
          <p:spPr>
            <a:xfrm>
              <a:off x="617189" y="2349566"/>
              <a:ext cx="1886729" cy="216481"/>
            </a:xfrm>
            <a:prstGeom prst="rect">
              <a:avLst/>
            </a:prstGeom>
            <a:solidFill>
              <a:srgbClr val="6998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4" name="Graphic 143" descr="Badge 1 with solid fill">
              <a:extLst>
                <a:ext uri="{FF2B5EF4-FFF2-40B4-BE49-F238E27FC236}">
                  <a16:creationId xmlns:a16="http://schemas.microsoft.com/office/drawing/2014/main" id="{97FE1305-D73F-DCCE-D41C-A85DF7B9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88550" y="2228844"/>
              <a:ext cx="457200" cy="457200"/>
            </a:xfrm>
            <a:prstGeom prst="rect">
              <a:avLst/>
            </a:prstGeom>
          </p:spPr>
        </p:pic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F62337A-57D4-22BC-1182-A1FA5E35D793}"/>
              </a:ext>
            </a:extLst>
          </p:cNvPr>
          <p:cNvSpPr txBox="1"/>
          <p:nvPr/>
        </p:nvSpPr>
        <p:spPr>
          <a:xfrm>
            <a:off x="555011" y="2334906"/>
            <a:ext cx="180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CURRENT CONDITION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B7D223E-7D9A-C1EF-C4AD-78BB5A049BEA}"/>
              </a:ext>
            </a:extLst>
          </p:cNvPr>
          <p:cNvSpPr txBox="1"/>
          <p:nvPr/>
        </p:nvSpPr>
        <p:spPr>
          <a:xfrm>
            <a:off x="4076591" y="1802518"/>
            <a:ext cx="153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>
              <a:solidFill>
                <a:srgbClr val="203864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5E208DF5-780B-EC37-A8B0-4BCA0262F16A}"/>
              </a:ext>
            </a:extLst>
          </p:cNvPr>
          <p:cNvSpPr txBox="1"/>
          <p:nvPr/>
        </p:nvSpPr>
        <p:spPr>
          <a:xfrm>
            <a:off x="4130982" y="1754011"/>
            <a:ext cx="1783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03864"/>
                </a:solidFill>
              </a:rPr>
              <a:t>All Form can be accessed in one Page ( DMIA PORTAL )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AC176A2-0529-1E81-0861-4BE2935EEFA5}"/>
              </a:ext>
            </a:extLst>
          </p:cNvPr>
          <p:cNvSpPr txBox="1"/>
          <p:nvPr/>
        </p:nvSpPr>
        <p:spPr>
          <a:xfrm>
            <a:off x="271258" y="3153836"/>
            <a:ext cx="163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3DB1F8D-9FA5-99A5-2B78-08DAB7EB680C}"/>
              </a:ext>
            </a:extLst>
          </p:cNvPr>
          <p:cNvSpPr txBox="1"/>
          <p:nvPr/>
        </p:nvSpPr>
        <p:spPr>
          <a:xfrm>
            <a:off x="236517" y="4409088"/>
            <a:ext cx="279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1293340C-7558-837F-C74B-02724E6ADD40}"/>
              </a:ext>
            </a:extLst>
          </p:cNvPr>
          <p:cNvSpPr txBox="1"/>
          <p:nvPr/>
        </p:nvSpPr>
        <p:spPr>
          <a:xfrm>
            <a:off x="214243" y="5530692"/>
            <a:ext cx="371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0F0F39A-ED3E-72F2-3852-E97BD23F91CE}"/>
              </a:ext>
            </a:extLst>
          </p:cNvPr>
          <p:cNvCxnSpPr>
            <a:cxnSpLocks/>
          </p:cNvCxnSpPr>
          <p:nvPr/>
        </p:nvCxnSpPr>
        <p:spPr>
          <a:xfrm>
            <a:off x="0" y="516044"/>
            <a:ext cx="1227649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3" name="Rectangle: Rounded Corners 262">
            <a:hlinkClick r:id="rId32" action="ppaction://hlinksldjump"/>
            <a:extLst>
              <a:ext uri="{FF2B5EF4-FFF2-40B4-BE49-F238E27FC236}">
                <a16:creationId xmlns:a16="http://schemas.microsoft.com/office/drawing/2014/main" id="{88DD840B-09AC-C520-8CAB-D6B76F651CCD}"/>
              </a:ext>
            </a:extLst>
          </p:cNvPr>
          <p:cNvSpPr/>
          <p:nvPr/>
        </p:nvSpPr>
        <p:spPr>
          <a:xfrm>
            <a:off x="974481" y="3490308"/>
            <a:ext cx="771982" cy="157184"/>
          </a:xfrm>
          <a:prstGeom prst="roundRect">
            <a:avLst/>
          </a:prstGeom>
          <a:solidFill>
            <a:srgbClr val="203864"/>
          </a:solidFill>
          <a:ln>
            <a:solidFill>
              <a:srgbClr val="F4F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CLICK DETAIL</a:t>
            </a:r>
          </a:p>
        </p:txBody>
      </p:sp>
      <p:cxnSp>
        <p:nvCxnSpPr>
          <p:cNvPr id="4" name="Connector: Elbow 163">
            <a:extLst>
              <a:ext uri="{FF2B5EF4-FFF2-40B4-BE49-F238E27FC236}">
                <a16:creationId xmlns:a16="http://schemas.microsoft.com/office/drawing/2014/main" id="{D8BBCE3E-2542-3396-1937-2F6F4F8B27C9}"/>
              </a:ext>
            </a:extLst>
          </p:cNvPr>
          <p:cNvCxnSpPr>
            <a:cxnSpLocks/>
            <a:stCxn id="211" idx="3"/>
            <a:endCxn id="213" idx="1"/>
          </p:cNvCxnSpPr>
          <p:nvPr/>
        </p:nvCxnSpPr>
        <p:spPr>
          <a:xfrm>
            <a:off x="3126623" y="4744585"/>
            <a:ext cx="274388" cy="565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63">
            <a:extLst>
              <a:ext uri="{FF2B5EF4-FFF2-40B4-BE49-F238E27FC236}">
                <a16:creationId xmlns:a16="http://schemas.microsoft.com/office/drawing/2014/main" id="{C9DBD006-7CFC-2619-04ED-4FB841EBE920}"/>
              </a:ext>
            </a:extLst>
          </p:cNvPr>
          <p:cNvCxnSpPr>
            <a:cxnSpLocks/>
            <a:stCxn id="211" idx="3"/>
          </p:cNvCxnSpPr>
          <p:nvPr/>
        </p:nvCxnSpPr>
        <p:spPr>
          <a:xfrm flipV="1">
            <a:off x="3126623" y="4473111"/>
            <a:ext cx="283243" cy="27147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45">
            <a:extLst>
              <a:ext uri="{FF2B5EF4-FFF2-40B4-BE49-F238E27FC236}">
                <a16:creationId xmlns:a16="http://schemas.microsoft.com/office/drawing/2014/main" id="{482E6B97-EF24-A829-BB2D-AE270C9FDD4A}"/>
              </a:ext>
            </a:extLst>
          </p:cNvPr>
          <p:cNvSpPr txBox="1"/>
          <p:nvPr/>
        </p:nvSpPr>
        <p:spPr>
          <a:xfrm>
            <a:off x="3401011" y="4247113"/>
            <a:ext cx="249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rgbClr val="C00000"/>
                </a:solidFill>
              </a:rPr>
              <a:t>Many Payroll miscalculation </a:t>
            </a:r>
          </a:p>
        </p:txBody>
      </p:sp>
    </p:spTree>
    <p:extLst>
      <p:ext uri="{BB962C8B-B14F-4D97-AF65-F5344CB8AC3E}">
        <p14:creationId xmlns:p14="http://schemas.microsoft.com/office/powerpoint/2010/main" val="288534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CDAED093-F7ED-2E59-1404-C19821DC0A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8472" y="800918"/>
            <a:ext cx="5745683" cy="5324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64" name="TextBox 11">
            <a:extLst>
              <a:ext uri="{FF2B5EF4-FFF2-40B4-BE49-F238E27FC236}">
                <a16:creationId xmlns:a16="http://schemas.microsoft.com/office/drawing/2014/main" id="{E0319DFB-54CA-4301-AC14-14808FD93B07}"/>
              </a:ext>
            </a:extLst>
          </p:cNvPr>
          <p:cNvSpPr txBox="1"/>
          <p:nvPr/>
        </p:nvSpPr>
        <p:spPr>
          <a:xfrm>
            <a:off x="6192456" y="359181"/>
            <a:ext cx="5822859" cy="7010562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8" name="TextBox 8"/>
          <p:cNvSpPr txBox="1"/>
          <p:nvPr/>
        </p:nvSpPr>
        <p:spPr>
          <a:xfrm>
            <a:off x="160587" y="403308"/>
            <a:ext cx="5782210" cy="574550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178" name="Group 12">
            <a:extLst>
              <a:ext uri="{FF2B5EF4-FFF2-40B4-BE49-F238E27FC236}">
                <a16:creationId xmlns:a16="http://schemas.microsoft.com/office/drawing/2014/main" id="{3E714D4D-B790-424E-AFE5-542260854399}"/>
              </a:ext>
            </a:extLst>
          </p:cNvPr>
          <p:cNvGrpSpPr/>
          <p:nvPr/>
        </p:nvGrpSpPr>
        <p:grpSpPr>
          <a:xfrm>
            <a:off x="1185148" y="716642"/>
            <a:ext cx="3577818" cy="315796"/>
            <a:chOff x="0" y="0"/>
            <a:chExt cx="1413459" cy="249340"/>
          </a:xfrm>
          <a:solidFill>
            <a:srgbClr val="6998AB"/>
          </a:solidFill>
        </p:grpSpPr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B0F49475-4972-4F2C-90AB-3B60F0A62895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4">
              <a:extLst>
                <a:ext uri="{FF2B5EF4-FFF2-40B4-BE49-F238E27FC236}">
                  <a16:creationId xmlns:a16="http://schemas.microsoft.com/office/drawing/2014/main" id="{4C72FCDD-60D6-4A52-A852-99E43C8455ED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1" name="TextBox 24">
            <a:extLst>
              <a:ext uri="{FF2B5EF4-FFF2-40B4-BE49-F238E27FC236}">
                <a16:creationId xmlns:a16="http://schemas.microsoft.com/office/drawing/2014/main" id="{EA0E3D1C-BE15-45A7-B20C-DED36CA92379}"/>
              </a:ext>
            </a:extLst>
          </p:cNvPr>
          <p:cNvSpPr txBox="1"/>
          <p:nvPr/>
        </p:nvSpPr>
        <p:spPr>
          <a:xfrm>
            <a:off x="1170955" y="586892"/>
            <a:ext cx="3627525" cy="363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Poppins Bold"/>
              </a:rPr>
              <a:t>FLOW PROCESS</a:t>
            </a:r>
          </a:p>
        </p:txBody>
      </p:sp>
      <p:sp>
        <p:nvSpPr>
          <p:cNvPr id="185" name="TextBox 24">
            <a:extLst>
              <a:ext uri="{FF2B5EF4-FFF2-40B4-BE49-F238E27FC236}">
                <a16:creationId xmlns:a16="http://schemas.microsoft.com/office/drawing/2014/main" id="{CB9ED062-D1B4-441B-AE6D-DC6AB3D3FD1C}"/>
              </a:ext>
            </a:extLst>
          </p:cNvPr>
          <p:cNvSpPr txBox="1"/>
          <p:nvPr/>
        </p:nvSpPr>
        <p:spPr>
          <a:xfrm>
            <a:off x="7320494" y="653403"/>
            <a:ext cx="3627525" cy="364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FORM</a:t>
            </a:r>
          </a:p>
        </p:txBody>
      </p:sp>
      <p:sp>
        <p:nvSpPr>
          <p:cNvPr id="9" name="TextBox 97">
            <a:extLst>
              <a:ext uri="{FF2B5EF4-FFF2-40B4-BE49-F238E27FC236}">
                <a16:creationId xmlns:a16="http://schemas.microsoft.com/office/drawing/2014/main" id="{9021B2B4-3544-0861-F446-FB89285CF146}"/>
              </a:ext>
            </a:extLst>
          </p:cNvPr>
          <p:cNvSpPr txBox="1"/>
          <p:nvPr/>
        </p:nvSpPr>
        <p:spPr>
          <a:xfrm>
            <a:off x="11238350" y="6413518"/>
            <a:ext cx="67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C5709"/>
                </a:solidFill>
              </a:rPr>
              <a:t>2/4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38E05A-5AD7-5B8C-0418-F300BAF4E537}"/>
              </a:ext>
            </a:extLst>
          </p:cNvPr>
          <p:cNvCxnSpPr>
            <a:cxnSpLocks/>
            <a:stCxn id="155" idx="3"/>
            <a:endCxn id="15" idx="1"/>
          </p:cNvCxnSpPr>
          <p:nvPr/>
        </p:nvCxnSpPr>
        <p:spPr>
          <a:xfrm flipV="1">
            <a:off x="4561360" y="2249426"/>
            <a:ext cx="303420" cy="8143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2B2505-496D-90C6-8EDE-55A0FAC6BBF7}"/>
              </a:ext>
            </a:extLst>
          </p:cNvPr>
          <p:cNvCxnSpPr>
            <a:cxnSpLocks/>
            <a:stCxn id="134" idx="3"/>
            <a:endCxn id="23" idx="1"/>
          </p:cNvCxnSpPr>
          <p:nvPr/>
        </p:nvCxnSpPr>
        <p:spPr>
          <a:xfrm>
            <a:off x="4699516" y="4773275"/>
            <a:ext cx="226400" cy="2470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7FA36CD9-7E59-4093-8481-844C7FCDFBDF}"/>
              </a:ext>
            </a:extLst>
          </p:cNvPr>
          <p:cNvSpPr/>
          <p:nvPr/>
        </p:nvSpPr>
        <p:spPr>
          <a:xfrm>
            <a:off x="2206638" y="3522897"/>
            <a:ext cx="662580" cy="3842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98D66B-D922-488D-ADD2-A83FA87E1A34}"/>
              </a:ext>
            </a:extLst>
          </p:cNvPr>
          <p:cNvSpPr txBox="1"/>
          <p:nvPr/>
        </p:nvSpPr>
        <p:spPr>
          <a:xfrm>
            <a:off x="435549" y="1093491"/>
            <a:ext cx="129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PAPER FORM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3C50B8C-F129-477B-B4D2-3DCBD2364451}"/>
              </a:ext>
            </a:extLst>
          </p:cNvPr>
          <p:cNvSpPr txBox="1"/>
          <p:nvPr/>
        </p:nvSpPr>
        <p:spPr>
          <a:xfrm>
            <a:off x="1454546" y="3248772"/>
            <a:ext cx="3393534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Paper Form can make </a:t>
            </a:r>
            <a:r>
              <a:rPr lang="en-US" sz="1200" b="1" dirty="0">
                <a:solidFill>
                  <a:srgbClr val="FF0000"/>
                </a:solidFill>
              </a:rPr>
              <a:t>More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>
                <a:solidFill>
                  <a:srgbClr val="FF0000"/>
                </a:solidFill>
              </a:rPr>
              <a:t>Costs For Company 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AD8B558-1196-4B89-8842-A779749C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78545" y="1750100"/>
            <a:ext cx="402640" cy="389026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0F04BBD-F673-4501-9F47-142ECD43C297}"/>
              </a:ext>
            </a:extLst>
          </p:cNvPr>
          <p:cNvGrpSpPr/>
          <p:nvPr/>
        </p:nvGrpSpPr>
        <p:grpSpPr>
          <a:xfrm>
            <a:off x="568580" y="2686909"/>
            <a:ext cx="746105" cy="549387"/>
            <a:chOff x="326921" y="4738722"/>
            <a:chExt cx="764439" cy="609117"/>
          </a:xfrm>
        </p:grpSpPr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0407D7E5-B668-432F-82BA-DEA19C336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02" y="4738722"/>
              <a:ext cx="429538" cy="421234"/>
            </a:xfrm>
            <a:prstGeom prst="rect">
              <a:avLst/>
            </a:prstGeom>
          </p:spPr>
        </p:pic>
        <p:sp>
          <p:nvSpPr>
            <p:cNvPr id="177" name="Rectangle 24">
              <a:extLst>
                <a:ext uri="{FF2B5EF4-FFF2-40B4-BE49-F238E27FC236}">
                  <a16:creationId xmlns:a16="http://schemas.microsoft.com/office/drawing/2014/main" id="{DB9067B3-2B16-4C09-B253-BC5C67681DF2}"/>
                </a:ext>
              </a:extLst>
            </p:cNvPr>
            <p:cNvSpPr/>
            <p:nvPr/>
          </p:nvSpPr>
          <p:spPr>
            <a:xfrm>
              <a:off x="326921" y="5168785"/>
              <a:ext cx="764439" cy="179054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Approver</a:t>
              </a:r>
            </a:p>
          </p:txBody>
        </p:sp>
      </p:grpSp>
      <p:sp>
        <p:nvSpPr>
          <p:cNvPr id="155" name="Rectangle 24">
            <a:extLst>
              <a:ext uri="{FF2B5EF4-FFF2-40B4-BE49-F238E27FC236}">
                <a16:creationId xmlns:a16="http://schemas.microsoft.com/office/drawing/2014/main" id="{820D601F-32E3-4D8B-891E-73D7DAC87B46}"/>
              </a:ext>
            </a:extLst>
          </p:cNvPr>
          <p:cNvSpPr/>
          <p:nvPr/>
        </p:nvSpPr>
        <p:spPr>
          <a:xfrm>
            <a:off x="3998371" y="2110066"/>
            <a:ext cx="562989" cy="2950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Admin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(HRGA)</a:t>
            </a: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E2646CF6-4C86-404A-ADB7-791989EE64FC}"/>
              </a:ext>
            </a:extLst>
          </p:cNvPr>
          <p:cNvCxnSpPr>
            <a:cxnSpLocks/>
            <a:stCxn id="165" idx="2"/>
            <a:endCxn id="173" idx="2"/>
          </p:cNvCxnSpPr>
          <p:nvPr/>
        </p:nvCxnSpPr>
        <p:spPr>
          <a:xfrm rot="16200000" flipH="1">
            <a:off x="1861097" y="1147215"/>
            <a:ext cx="199811" cy="2029719"/>
          </a:xfrm>
          <a:prstGeom prst="bentConnector2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464C5CCC-178D-4205-B415-126EC2C423EF}"/>
              </a:ext>
            </a:extLst>
          </p:cNvPr>
          <p:cNvCxnSpPr>
            <a:cxnSpLocks/>
            <a:stCxn id="177" idx="3"/>
            <a:endCxn id="173" idx="4"/>
          </p:cNvCxnSpPr>
          <p:nvPr/>
        </p:nvCxnSpPr>
        <p:spPr>
          <a:xfrm flipV="1">
            <a:off x="1314685" y="2612902"/>
            <a:ext cx="2066478" cy="542646"/>
          </a:xfrm>
          <a:prstGeom prst="bentConnector2">
            <a:avLst/>
          </a:prstGeom>
          <a:ln>
            <a:solidFill>
              <a:srgbClr val="0091B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90E9AC4F-8222-4C06-A6A7-C967124B1BAD}"/>
              </a:ext>
            </a:extLst>
          </p:cNvPr>
          <p:cNvSpPr txBox="1"/>
          <p:nvPr/>
        </p:nvSpPr>
        <p:spPr>
          <a:xfrm>
            <a:off x="1762583" y="1538450"/>
            <a:ext cx="17983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Spent Paper 25 RIM</a:t>
            </a:r>
            <a:r>
              <a:rPr lang="en-US" sz="1200" dirty="0"/>
              <a:t>/year </a:t>
            </a:r>
          </a:p>
          <a:p>
            <a:r>
              <a:rPr lang="en-US" sz="1050" dirty="0">
                <a:solidFill>
                  <a:srgbClr val="19374D"/>
                </a:solidFill>
              </a:rPr>
              <a:t>Input data Form on paper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356BD3A-BAAD-4D75-9C2C-0080F64045CB}"/>
              </a:ext>
            </a:extLst>
          </p:cNvPr>
          <p:cNvSpPr txBox="1"/>
          <p:nvPr/>
        </p:nvSpPr>
        <p:spPr>
          <a:xfrm>
            <a:off x="1785820" y="2918799"/>
            <a:ext cx="13219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Request Approval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B5DEF08-3E10-407B-BDF0-C77FF93500AB}"/>
              </a:ext>
            </a:extLst>
          </p:cNvPr>
          <p:cNvGrpSpPr/>
          <p:nvPr/>
        </p:nvGrpSpPr>
        <p:grpSpPr>
          <a:xfrm>
            <a:off x="2975863" y="1900408"/>
            <a:ext cx="810601" cy="712497"/>
            <a:chOff x="3039268" y="3554366"/>
            <a:chExt cx="896595" cy="84759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F2BCFA3-084E-42D4-9114-83445C066CEA}"/>
                </a:ext>
              </a:extLst>
            </p:cNvPr>
            <p:cNvGrpSpPr/>
            <p:nvPr/>
          </p:nvGrpSpPr>
          <p:grpSpPr>
            <a:xfrm>
              <a:off x="3129266" y="3554366"/>
              <a:ext cx="771880" cy="722215"/>
              <a:chOff x="3244487" y="4218762"/>
              <a:chExt cx="771880" cy="722215"/>
            </a:xfrm>
          </p:grpSpPr>
          <p:sp>
            <p:nvSpPr>
              <p:cNvPr id="174" name="Rectangle 24">
                <a:extLst>
                  <a:ext uri="{FF2B5EF4-FFF2-40B4-BE49-F238E27FC236}">
                    <a16:creationId xmlns:a16="http://schemas.microsoft.com/office/drawing/2014/main" id="{F67F9BED-978F-4FB4-AE01-0FC86EB1FA80}"/>
                  </a:ext>
                </a:extLst>
              </p:cNvPr>
              <p:cNvSpPr/>
              <p:nvPr/>
            </p:nvSpPr>
            <p:spPr>
              <a:xfrm>
                <a:off x="3244487" y="4614084"/>
                <a:ext cx="771880" cy="326893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Admin</a:t>
                </a:r>
              </a:p>
              <a:p>
                <a:pPr algn="ctr"/>
                <a:r>
                  <a:rPr lang="en-US" sz="900" dirty="0">
                    <a:solidFill>
                      <a:schemeClr val="bg1"/>
                    </a:solidFill>
                  </a:rPr>
                  <a:t>(Section)</a:t>
                </a: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468BD2A3-154C-4592-8080-29E11119D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129" y="4218762"/>
                <a:ext cx="381933" cy="399327"/>
              </a:xfrm>
              <a:prstGeom prst="rect">
                <a:avLst/>
              </a:prstGeom>
            </p:spPr>
          </p:pic>
        </p:grp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3586D80-A4F6-4AA7-A276-54128CC38D46}"/>
                </a:ext>
              </a:extLst>
            </p:cNvPr>
            <p:cNvSpPr/>
            <p:nvPr/>
          </p:nvSpPr>
          <p:spPr>
            <a:xfrm>
              <a:off x="3039268" y="3567040"/>
              <a:ext cx="896595" cy="834920"/>
            </a:xfrm>
            <a:prstGeom prst="ellipse">
              <a:avLst/>
            </a:prstGeom>
            <a:noFill/>
            <a:ln>
              <a:solidFill>
                <a:srgbClr val="437F8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9C75B43-9D70-4523-86A3-91F0332C56B2}"/>
              </a:ext>
            </a:extLst>
          </p:cNvPr>
          <p:cNvGrpSpPr/>
          <p:nvPr/>
        </p:nvGrpSpPr>
        <p:grpSpPr>
          <a:xfrm>
            <a:off x="1308055" y="2650020"/>
            <a:ext cx="512577" cy="435589"/>
            <a:chOff x="1692307" y="4836196"/>
            <a:chExt cx="525173" cy="482947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172B9FDC-09E6-404F-B092-B5870F87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802877" y="4899512"/>
              <a:ext cx="333926" cy="349132"/>
            </a:xfrm>
            <a:prstGeom prst="rect">
              <a:avLst/>
            </a:prstGeom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8480CF8-F5D3-415F-BFCE-7719C42E8040}"/>
                </a:ext>
              </a:extLst>
            </p:cNvPr>
            <p:cNvSpPr/>
            <p:nvPr/>
          </p:nvSpPr>
          <p:spPr>
            <a:xfrm>
              <a:off x="1692307" y="4836196"/>
              <a:ext cx="525173" cy="482947"/>
            </a:xfrm>
            <a:prstGeom prst="ellipse">
              <a:avLst/>
            </a:prstGeom>
            <a:noFill/>
            <a:ln>
              <a:solidFill>
                <a:srgbClr val="437F8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10BBE8C-FDEC-4D76-BEF8-4F1733951517}"/>
              </a:ext>
            </a:extLst>
          </p:cNvPr>
          <p:cNvGrpSpPr/>
          <p:nvPr/>
        </p:nvGrpSpPr>
        <p:grpSpPr>
          <a:xfrm>
            <a:off x="1317084" y="1550307"/>
            <a:ext cx="450740" cy="423875"/>
            <a:chOff x="1340177" y="3707963"/>
            <a:chExt cx="551535" cy="574498"/>
          </a:xfrm>
        </p:grpSpPr>
        <p:pic>
          <p:nvPicPr>
            <p:cNvPr id="168" name="Grafik 20" descr="Gulung dengan isian solid">
              <a:extLst>
                <a:ext uri="{FF2B5EF4-FFF2-40B4-BE49-F238E27FC236}">
                  <a16:creationId xmlns:a16="http://schemas.microsoft.com/office/drawing/2014/main" id="{42EFF22E-F2AC-4682-83A6-E8C2EFAB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8345" y="3786600"/>
              <a:ext cx="442226" cy="462365"/>
            </a:xfrm>
            <a:prstGeom prst="rect">
              <a:avLst/>
            </a:prstGeom>
          </p:spPr>
        </p:pic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EDF0A06-40A1-49B0-8551-13B68B963AE1}"/>
                </a:ext>
              </a:extLst>
            </p:cNvPr>
            <p:cNvSpPr/>
            <p:nvPr/>
          </p:nvSpPr>
          <p:spPr>
            <a:xfrm>
              <a:off x="1340177" y="3707963"/>
              <a:ext cx="551535" cy="574498"/>
            </a:xfrm>
            <a:prstGeom prst="ellipse">
              <a:avLst/>
            </a:prstGeom>
            <a:noFill/>
            <a:ln>
              <a:solidFill>
                <a:srgbClr val="437F8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5667E17C-B662-4673-B53E-CB3569D914B4}"/>
              </a:ext>
            </a:extLst>
          </p:cNvPr>
          <p:cNvSpPr txBox="1"/>
          <p:nvPr/>
        </p:nvSpPr>
        <p:spPr>
          <a:xfrm>
            <a:off x="1806380" y="2743586"/>
            <a:ext cx="1812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10 minutes </a:t>
            </a:r>
            <a:r>
              <a:rPr lang="en-US" sz="1100" dirty="0"/>
              <a:t>walking time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66A139-F736-0B3A-D277-BFE5D950BA62}"/>
              </a:ext>
            </a:extLst>
          </p:cNvPr>
          <p:cNvGrpSpPr/>
          <p:nvPr/>
        </p:nvGrpSpPr>
        <p:grpSpPr>
          <a:xfrm>
            <a:off x="573090" y="1500950"/>
            <a:ext cx="746105" cy="561220"/>
            <a:chOff x="321176" y="1310756"/>
            <a:chExt cx="746105" cy="561220"/>
          </a:xfrm>
        </p:grpSpPr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C0D2AF2-978E-40B7-8CF3-726137A7F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173" y="1310756"/>
              <a:ext cx="472959" cy="456967"/>
            </a:xfrm>
            <a:prstGeom prst="rect">
              <a:avLst/>
            </a:prstGeom>
          </p:spPr>
        </p:pic>
        <p:sp>
          <p:nvSpPr>
            <p:cNvPr id="165" name="Rectangle 24">
              <a:extLst>
                <a:ext uri="{FF2B5EF4-FFF2-40B4-BE49-F238E27FC236}">
                  <a16:creationId xmlns:a16="http://schemas.microsoft.com/office/drawing/2014/main" id="{9A01F78E-E970-435C-93DE-31F9454EBE9C}"/>
                </a:ext>
              </a:extLst>
            </p:cNvPr>
            <p:cNvSpPr/>
            <p:nvPr/>
          </p:nvSpPr>
          <p:spPr>
            <a:xfrm>
              <a:off x="321176" y="1710480"/>
              <a:ext cx="746105" cy="1614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Requester</a:t>
              </a:r>
            </a:p>
          </p:txBody>
        </p: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847243B-A3AA-4EA5-A0B2-B2C31BA04A6B}"/>
              </a:ext>
            </a:extLst>
          </p:cNvPr>
          <p:cNvCxnSpPr>
            <a:cxnSpLocks/>
            <a:stCxn id="173" idx="6"/>
            <a:endCxn id="155" idx="1"/>
          </p:cNvCxnSpPr>
          <p:nvPr/>
        </p:nvCxnSpPr>
        <p:spPr>
          <a:xfrm flipV="1">
            <a:off x="3786463" y="2257569"/>
            <a:ext cx="211908" cy="4412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27CAC404-4B45-42CC-9039-0F6DD2FFF8CA}"/>
              </a:ext>
            </a:extLst>
          </p:cNvPr>
          <p:cNvSpPr txBox="1"/>
          <p:nvPr/>
        </p:nvSpPr>
        <p:spPr>
          <a:xfrm>
            <a:off x="3890749" y="2334257"/>
            <a:ext cx="816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Processing</a:t>
            </a:r>
          </a:p>
          <a:p>
            <a:r>
              <a:rPr lang="en-US" sz="1100" b="1" dirty="0">
                <a:solidFill>
                  <a:srgbClr val="C00000"/>
                </a:solidFill>
              </a:rPr>
              <a:t>&amp; Recap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790A948C-D728-4B62-B6E1-8D2A162FBD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742" y="4168242"/>
            <a:ext cx="312122" cy="327936"/>
          </a:xfrm>
          <a:prstGeom prst="rect">
            <a:avLst/>
          </a:prstGeom>
        </p:spPr>
      </p:pic>
      <p:pic>
        <p:nvPicPr>
          <p:cNvPr id="130" name="Graphic 129" descr="Envelope with solid fill">
            <a:extLst>
              <a:ext uri="{FF2B5EF4-FFF2-40B4-BE49-F238E27FC236}">
                <a16:creationId xmlns:a16="http://schemas.microsoft.com/office/drawing/2014/main" id="{94460A12-8197-4DA4-BCAF-968F267CB5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4574" y="5007877"/>
            <a:ext cx="332504" cy="333812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7CF0A511-B392-4A95-B198-AD7CD1C9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156882" y="4143276"/>
            <a:ext cx="469740" cy="48280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AC0D26D-FDBC-4AF5-85B1-AB456724B6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19" y="4060090"/>
            <a:ext cx="474327" cy="487519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E1C3336-B5F1-4620-B83C-DFFC1356B3A6}"/>
              </a:ext>
            </a:extLst>
          </p:cNvPr>
          <p:cNvGrpSpPr/>
          <p:nvPr/>
        </p:nvGrpSpPr>
        <p:grpSpPr>
          <a:xfrm>
            <a:off x="579302" y="5086969"/>
            <a:ext cx="701071" cy="531723"/>
            <a:chOff x="381709" y="4800325"/>
            <a:chExt cx="709650" cy="547514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81E32DE7-F6E8-478F-9578-70BE542A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02" y="4800325"/>
              <a:ext cx="366720" cy="359631"/>
            </a:xfrm>
            <a:prstGeom prst="rect">
              <a:avLst/>
            </a:prstGeom>
          </p:spPr>
        </p:pic>
        <p:sp>
          <p:nvSpPr>
            <p:cNvPr id="151" name="Rectangle 24">
              <a:extLst>
                <a:ext uri="{FF2B5EF4-FFF2-40B4-BE49-F238E27FC236}">
                  <a16:creationId xmlns:a16="http://schemas.microsoft.com/office/drawing/2014/main" id="{C2B15D4A-C65C-4EA5-8D5E-729BF3F08B00}"/>
                </a:ext>
              </a:extLst>
            </p:cNvPr>
            <p:cNvSpPr/>
            <p:nvPr/>
          </p:nvSpPr>
          <p:spPr>
            <a:xfrm>
              <a:off x="381709" y="5168785"/>
              <a:ext cx="709650" cy="179054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Approver</a:t>
              </a:r>
            </a:p>
          </p:txBody>
        </p:sp>
      </p:grpSp>
      <p:sp>
        <p:nvSpPr>
          <p:cNvPr id="134" name="Rectangle 24">
            <a:extLst>
              <a:ext uri="{FF2B5EF4-FFF2-40B4-BE49-F238E27FC236}">
                <a16:creationId xmlns:a16="http://schemas.microsoft.com/office/drawing/2014/main" id="{8B5B1AF0-13ED-4209-9B22-D72D98C23E09}"/>
              </a:ext>
            </a:extLst>
          </p:cNvPr>
          <p:cNvSpPr/>
          <p:nvPr/>
        </p:nvSpPr>
        <p:spPr>
          <a:xfrm>
            <a:off x="4129666" y="4614451"/>
            <a:ext cx="569850" cy="317647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Admin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(HRGA)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F8889A38-8C3C-4593-BC66-DD92AB9E95C4}"/>
              </a:ext>
            </a:extLst>
          </p:cNvPr>
          <p:cNvCxnSpPr>
            <a:cxnSpLocks/>
            <a:stCxn id="144" idx="2"/>
            <a:endCxn id="149" idx="2"/>
          </p:cNvCxnSpPr>
          <p:nvPr/>
        </p:nvCxnSpPr>
        <p:spPr>
          <a:xfrm rot="16200000" flipH="1">
            <a:off x="1881675" y="3722026"/>
            <a:ext cx="127687" cy="1995334"/>
          </a:xfrm>
          <a:prstGeom prst="bentConnector2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DD190A1D-954C-472F-9D88-98C39E106731}"/>
              </a:ext>
            </a:extLst>
          </p:cNvPr>
          <p:cNvCxnSpPr>
            <a:cxnSpLocks/>
            <a:stCxn id="151" idx="3"/>
            <a:endCxn id="149" idx="4"/>
          </p:cNvCxnSpPr>
          <p:nvPr/>
        </p:nvCxnSpPr>
        <p:spPr>
          <a:xfrm flipV="1">
            <a:off x="1280373" y="5241488"/>
            <a:ext cx="2173911" cy="290259"/>
          </a:xfrm>
          <a:prstGeom prst="bentConnector2">
            <a:avLst/>
          </a:prstGeom>
          <a:ln>
            <a:solidFill>
              <a:srgbClr val="0091B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4ADF78B-75E6-4385-B488-18753EF5F212}"/>
              </a:ext>
            </a:extLst>
          </p:cNvPr>
          <p:cNvSpPr txBox="1"/>
          <p:nvPr/>
        </p:nvSpPr>
        <p:spPr>
          <a:xfrm>
            <a:off x="1663586" y="4179520"/>
            <a:ext cx="15645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19374D"/>
                </a:solidFill>
              </a:rPr>
              <a:t>Input data Form on Device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6B0D364-C8CA-4216-A50B-A626B97D4B46}"/>
              </a:ext>
            </a:extLst>
          </p:cNvPr>
          <p:cNvSpPr txBox="1"/>
          <p:nvPr/>
        </p:nvSpPr>
        <p:spPr>
          <a:xfrm>
            <a:off x="1656150" y="5284215"/>
            <a:ext cx="1718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19374D"/>
                </a:solidFill>
              </a:rPr>
              <a:t>Request Approval on Mail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981A168-0412-4BD4-9B4A-C98D297947F6}"/>
              </a:ext>
            </a:extLst>
          </p:cNvPr>
          <p:cNvGrpSpPr/>
          <p:nvPr/>
        </p:nvGrpSpPr>
        <p:grpSpPr>
          <a:xfrm>
            <a:off x="2943185" y="4325585"/>
            <a:ext cx="1022198" cy="915903"/>
            <a:chOff x="2963950" y="3504548"/>
            <a:chExt cx="1034706" cy="943103"/>
          </a:xfrm>
        </p:grpSpPr>
        <p:sp>
          <p:nvSpPr>
            <p:cNvPr id="148" name="Rectangle 24">
              <a:extLst>
                <a:ext uri="{FF2B5EF4-FFF2-40B4-BE49-F238E27FC236}">
                  <a16:creationId xmlns:a16="http://schemas.microsoft.com/office/drawing/2014/main" id="{4B240546-62DB-4426-8B9A-FE18975E4F81}"/>
                </a:ext>
              </a:extLst>
            </p:cNvPr>
            <p:cNvSpPr/>
            <p:nvPr/>
          </p:nvSpPr>
          <p:spPr>
            <a:xfrm>
              <a:off x="3129266" y="4010855"/>
              <a:ext cx="771880" cy="29247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SHS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F3BB2C0-E205-4327-9EBC-9C8229865CAF}"/>
                </a:ext>
              </a:extLst>
            </p:cNvPr>
            <p:cNvSpPr/>
            <p:nvPr/>
          </p:nvSpPr>
          <p:spPr>
            <a:xfrm>
              <a:off x="2963950" y="3504548"/>
              <a:ext cx="1034706" cy="943103"/>
            </a:xfrm>
            <a:prstGeom prst="ellipse">
              <a:avLst/>
            </a:prstGeom>
            <a:noFill/>
            <a:ln>
              <a:solidFill>
                <a:srgbClr val="437F8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0" name="Oval 139">
            <a:extLst>
              <a:ext uri="{FF2B5EF4-FFF2-40B4-BE49-F238E27FC236}">
                <a16:creationId xmlns:a16="http://schemas.microsoft.com/office/drawing/2014/main" id="{D31A2B13-2FC3-4C0A-92BE-AAEF4CE40CC7}"/>
              </a:ext>
            </a:extLst>
          </p:cNvPr>
          <p:cNvSpPr/>
          <p:nvPr/>
        </p:nvSpPr>
        <p:spPr>
          <a:xfrm>
            <a:off x="1163322" y="4937391"/>
            <a:ext cx="518824" cy="469018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840A1C2-F946-4438-98EB-85D59A214F0C}"/>
              </a:ext>
            </a:extLst>
          </p:cNvPr>
          <p:cNvSpPr/>
          <p:nvPr/>
        </p:nvSpPr>
        <p:spPr>
          <a:xfrm>
            <a:off x="1257313" y="4078935"/>
            <a:ext cx="456233" cy="456406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B15E645-5A13-45FC-8110-6ABB533A7C02}"/>
              </a:ext>
            </a:extLst>
          </p:cNvPr>
          <p:cNvSpPr txBox="1"/>
          <p:nvPr/>
        </p:nvSpPr>
        <p:spPr>
          <a:xfrm>
            <a:off x="1655731" y="5146449"/>
            <a:ext cx="1745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0 Minute Walking Time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7AC4FFB-A932-4417-ACCA-DABBF3E91676}"/>
              </a:ext>
            </a:extLst>
          </p:cNvPr>
          <p:cNvSpPr txBox="1"/>
          <p:nvPr/>
        </p:nvSpPr>
        <p:spPr>
          <a:xfrm>
            <a:off x="1665286" y="4037308"/>
            <a:ext cx="154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Zero Paper Usage</a:t>
            </a:r>
          </a:p>
        </p:txBody>
      </p:sp>
      <p:sp>
        <p:nvSpPr>
          <p:cNvPr id="144" name="Rectangle 24">
            <a:extLst>
              <a:ext uri="{FF2B5EF4-FFF2-40B4-BE49-F238E27FC236}">
                <a16:creationId xmlns:a16="http://schemas.microsoft.com/office/drawing/2014/main" id="{4A36BD2B-0170-42A6-A508-F84DB58E69F1}"/>
              </a:ext>
            </a:extLst>
          </p:cNvPr>
          <p:cNvSpPr/>
          <p:nvPr/>
        </p:nvSpPr>
        <p:spPr>
          <a:xfrm>
            <a:off x="590957" y="4481965"/>
            <a:ext cx="713787" cy="17388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Requester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A9AE567-E641-4ED3-BEA7-B5FE238E6DA3}"/>
              </a:ext>
            </a:extLst>
          </p:cNvPr>
          <p:cNvCxnSpPr>
            <a:cxnSpLocks/>
            <a:stCxn id="149" idx="6"/>
            <a:endCxn id="134" idx="1"/>
          </p:cNvCxnSpPr>
          <p:nvPr/>
        </p:nvCxnSpPr>
        <p:spPr>
          <a:xfrm flipV="1">
            <a:off x="3965383" y="4773275"/>
            <a:ext cx="164283" cy="10262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E0F858D-4B91-4504-86CE-EC41DDC54FE0}"/>
              </a:ext>
            </a:extLst>
          </p:cNvPr>
          <p:cNvSpPr txBox="1"/>
          <p:nvPr/>
        </p:nvSpPr>
        <p:spPr>
          <a:xfrm>
            <a:off x="4023114" y="4891491"/>
            <a:ext cx="839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Processing 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A374978B-3ADC-4354-86E1-03D989414D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944" y="4423953"/>
            <a:ext cx="464431" cy="496380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CA1B3CA-92D3-4AEF-893B-0BA6A9F5158E}"/>
              </a:ext>
            </a:extLst>
          </p:cNvPr>
          <p:cNvSpPr txBox="1"/>
          <p:nvPr/>
        </p:nvSpPr>
        <p:spPr>
          <a:xfrm>
            <a:off x="278472" y="3718901"/>
            <a:ext cx="168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DIGTAL FORM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A45FF7F-F15F-49AE-B435-8172D2D026F8}"/>
              </a:ext>
            </a:extLst>
          </p:cNvPr>
          <p:cNvSpPr txBox="1"/>
          <p:nvPr/>
        </p:nvSpPr>
        <p:spPr>
          <a:xfrm>
            <a:off x="1415973" y="5753444"/>
            <a:ext cx="38174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With Digital Form can </a:t>
            </a:r>
            <a:r>
              <a:rPr lang="en-US" sz="1200" b="1" dirty="0">
                <a:solidFill>
                  <a:srgbClr val="00B0F0"/>
                </a:solidFill>
              </a:rPr>
              <a:t>Reduce Man Hour &amp;  Paper Usage 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66C13112-FFFF-2349-0ADB-05BDBC33BC55}"/>
              </a:ext>
            </a:extLst>
          </p:cNvPr>
          <p:cNvSpPr/>
          <p:nvPr/>
        </p:nvSpPr>
        <p:spPr>
          <a:xfrm>
            <a:off x="4864780" y="2101923"/>
            <a:ext cx="774713" cy="2950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Notification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EF8BF470-261D-2426-0E90-BDD5B66588F4}"/>
              </a:ext>
            </a:extLst>
          </p:cNvPr>
          <p:cNvSpPr/>
          <p:nvPr/>
        </p:nvSpPr>
        <p:spPr>
          <a:xfrm>
            <a:off x="4925916" y="4628242"/>
            <a:ext cx="733444" cy="295006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Notification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089C6-1B21-3003-2BC1-E5618E9F280E}"/>
              </a:ext>
            </a:extLst>
          </p:cNvPr>
          <p:cNvSpPr txBox="1"/>
          <p:nvPr/>
        </p:nvSpPr>
        <p:spPr>
          <a:xfrm>
            <a:off x="4678225" y="2593241"/>
            <a:ext cx="1292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By Office Phone</a:t>
            </a:r>
          </a:p>
        </p:txBody>
      </p:sp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FF05ABBB-C471-C73E-3387-7663F57862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01475" y="4238333"/>
            <a:ext cx="579828" cy="4605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886B85F-FEB0-2BB1-18EA-DAF1D11140E3}"/>
              </a:ext>
            </a:extLst>
          </p:cNvPr>
          <p:cNvSpPr txBox="1"/>
          <p:nvPr/>
        </p:nvSpPr>
        <p:spPr>
          <a:xfrm>
            <a:off x="4759628" y="4994599"/>
            <a:ext cx="1093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By Personal Mail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42CC5F-ED55-E81F-C472-122C6FF05808}"/>
              </a:ext>
            </a:extLst>
          </p:cNvPr>
          <p:cNvSpPr/>
          <p:nvPr/>
        </p:nvSpPr>
        <p:spPr>
          <a:xfrm>
            <a:off x="4732444" y="1753242"/>
            <a:ext cx="1006972" cy="855727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33CEB2-FC4E-67D0-3399-7629F0596BB8}"/>
              </a:ext>
            </a:extLst>
          </p:cNvPr>
          <p:cNvSpPr/>
          <p:nvPr/>
        </p:nvSpPr>
        <p:spPr>
          <a:xfrm>
            <a:off x="4794375" y="4181116"/>
            <a:ext cx="1006972" cy="855727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A black background with a black circle&#10;&#10;Description automatically generated">
            <a:extLst>
              <a:ext uri="{FF2B5EF4-FFF2-40B4-BE49-F238E27FC236}">
                <a16:creationId xmlns:a16="http://schemas.microsoft.com/office/drawing/2014/main" id="{BC069B5E-3CFA-8BEF-6D50-D9CFB7786A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27" y="1840006"/>
            <a:ext cx="435146" cy="32407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716FA38-F00C-6242-B18F-ECDE737186D5}"/>
              </a:ext>
            </a:extLst>
          </p:cNvPr>
          <p:cNvSpPr txBox="1"/>
          <p:nvPr/>
        </p:nvSpPr>
        <p:spPr>
          <a:xfrm>
            <a:off x="3024394" y="6421973"/>
            <a:ext cx="786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  <a:highlight>
                  <a:srgbClr val="FFFF00"/>
                </a:highlight>
              </a:rPr>
              <a:t>DIGITIZING SYSTEM TO IMPROVE EFFICIENCY IN AN EASY, FAST, AND CHEAP WAY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407933-E393-4584-6581-1B6EDF220347}"/>
              </a:ext>
            </a:extLst>
          </p:cNvPr>
          <p:cNvSpPr txBox="1"/>
          <p:nvPr/>
        </p:nvSpPr>
        <p:spPr>
          <a:xfrm>
            <a:off x="1873610" y="16469"/>
            <a:ext cx="872871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37F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SYSTEM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0B6A73-F11C-576F-BBE8-91E65F693402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367F906-AB0C-07BA-EB5E-C19C1B188982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B873359-B3A9-685B-F042-7EC980FBDBB6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67" name="図 7">
                <a:extLst>
                  <a:ext uri="{FF2B5EF4-FFF2-40B4-BE49-F238E27FC236}">
                    <a16:creationId xmlns:a16="http://schemas.microsoft.com/office/drawing/2014/main" id="{9FF8EE9F-4C55-E654-EC11-7853D366E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4C4345C1-D114-5E67-CCBA-B72FB4A64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69" name="TextBox 19">
                <a:extLst>
                  <a:ext uri="{FF2B5EF4-FFF2-40B4-BE49-F238E27FC236}">
                    <a16:creationId xmlns:a16="http://schemas.microsoft.com/office/drawing/2014/main" id="{22E2B4BF-F934-DB2B-1112-E3F9B1DF5FE9}"/>
                  </a:ext>
                </a:extLst>
              </p:cNvPr>
              <p:cNvSpPr txBox="1"/>
              <p:nvPr/>
            </p:nvSpPr>
            <p:spPr>
              <a:xfrm>
                <a:off x="768018" y="8655360"/>
                <a:ext cx="4328328" cy="2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70" name="TextBox 20">
                <a:extLst>
                  <a:ext uri="{FF2B5EF4-FFF2-40B4-BE49-F238E27FC236}">
                    <a16:creationId xmlns:a16="http://schemas.microsoft.com/office/drawing/2014/main" id="{ACA45A62-D968-043C-DF60-9DF1A14F1FAE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71" name="TextBox 21">
                <a:extLst>
                  <a:ext uri="{FF2B5EF4-FFF2-40B4-BE49-F238E27FC236}">
                    <a16:creationId xmlns:a16="http://schemas.microsoft.com/office/drawing/2014/main" id="{E6EDDCE8-79FB-BB9F-E241-6457BF9EBEAB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C6A95B-BF91-C6C4-DA08-5453B1067E0F}"/>
              </a:ext>
            </a:extLst>
          </p:cNvPr>
          <p:cNvCxnSpPr>
            <a:cxnSpLocks/>
          </p:cNvCxnSpPr>
          <p:nvPr/>
        </p:nvCxnSpPr>
        <p:spPr>
          <a:xfrm>
            <a:off x="0" y="516044"/>
            <a:ext cx="1227649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Freeform 7">
            <a:extLst>
              <a:ext uri="{FF2B5EF4-FFF2-40B4-BE49-F238E27FC236}">
                <a16:creationId xmlns:a16="http://schemas.microsoft.com/office/drawing/2014/main" id="{465A2E96-4CE4-4560-4766-132C69C3BA41}"/>
              </a:ext>
            </a:extLst>
          </p:cNvPr>
          <p:cNvSpPr/>
          <p:nvPr/>
        </p:nvSpPr>
        <p:spPr>
          <a:xfrm>
            <a:off x="6237471" y="805872"/>
            <a:ext cx="5745683" cy="53241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55" name="Group 12">
            <a:extLst>
              <a:ext uri="{FF2B5EF4-FFF2-40B4-BE49-F238E27FC236}">
                <a16:creationId xmlns:a16="http://schemas.microsoft.com/office/drawing/2014/main" id="{769E7AF0-7634-1B69-BB93-F2C7870978E0}"/>
              </a:ext>
            </a:extLst>
          </p:cNvPr>
          <p:cNvGrpSpPr/>
          <p:nvPr/>
        </p:nvGrpSpPr>
        <p:grpSpPr>
          <a:xfrm>
            <a:off x="7415216" y="716642"/>
            <a:ext cx="3577818" cy="315796"/>
            <a:chOff x="0" y="0"/>
            <a:chExt cx="1413459" cy="249340"/>
          </a:xfrm>
          <a:solidFill>
            <a:srgbClr val="6998AB"/>
          </a:solidFill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1865C08F-93DD-5E2B-2A88-67F775CEC2C2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4">
              <a:extLst>
                <a:ext uri="{FF2B5EF4-FFF2-40B4-BE49-F238E27FC236}">
                  <a16:creationId xmlns:a16="http://schemas.microsoft.com/office/drawing/2014/main" id="{A6244D6C-CD5D-466F-8FCD-C60563447E33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1" name="TextBox 24">
            <a:extLst>
              <a:ext uri="{FF2B5EF4-FFF2-40B4-BE49-F238E27FC236}">
                <a16:creationId xmlns:a16="http://schemas.microsoft.com/office/drawing/2014/main" id="{64A87BF3-0BC0-BFB3-DEC8-ACDA61403112}"/>
              </a:ext>
            </a:extLst>
          </p:cNvPr>
          <p:cNvSpPr txBox="1"/>
          <p:nvPr/>
        </p:nvSpPr>
        <p:spPr>
          <a:xfrm>
            <a:off x="7379327" y="612442"/>
            <a:ext cx="3627525" cy="374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Poppins Bold"/>
              </a:rPr>
              <a:t>ADVANTAGES FORM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1BBC20-24F3-2674-6ECE-BD0E2473E8D5}"/>
              </a:ext>
            </a:extLst>
          </p:cNvPr>
          <p:cNvSpPr txBox="1"/>
          <p:nvPr/>
        </p:nvSpPr>
        <p:spPr>
          <a:xfrm>
            <a:off x="6312240" y="4068424"/>
            <a:ext cx="177708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00B0F0"/>
                </a:solidFill>
              </a:rPr>
              <a:t>FLEXIBLE  ACCESS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F31F58E-BAA7-F5B6-1014-B9D5B92E6082}"/>
              </a:ext>
            </a:extLst>
          </p:cNvPr>
          <p:cNvSpPr txBox="1"/>
          <p:nvPr/>
        </p:nvSpPr>
        <p:spPr>
          <a:xfrm>
            <a:off x="6318773" y="1112112"/>
            <a:ext cx="281575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50000"/>
              </a:lnSpc>
            </a:pPr>
            <a:r>
              <a:rPr lang="en-US" sz="1600" b="1" dirty="0">
                <a:solidFill>
                  <a:srgbClr val="00B0F0"/>
                </a:solidFill>
              </a:rPr>
              <a:t>NOTIFICATION</a:t>
            </a:r>
          </a:p>
          <a:p>
            <a:pPr marL="91440"/>
            <a:r>
              <a:rPr lang="en-US" sz="1100" dirty="0"/>
              <a:t>All employee as a requester get notification from their </a:t>
            </a:r>
            <a:r>
              <a:rPr lang="en-US" sz="1200" b="1" dirty="0">
                <a:solidFill>
                  <a:srgbClr val="00B0F0"/>
                </a:solidFill>
              </a:rPr>
              <a:t>Personal Account Mail </a:t>
            </a:r>
            <a:endParaRPr lang="en-US" sz="1100" b="1" dirty="0">
              <a:solidFill>
                <a:srgbClr val="00B0F0"/>
              </a:solidFill>
            </a:endParaRP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34D1140-E75D-3A36-A44A-9C0E5BDB245C}"/>
              </a:ext>
            </a:extLst>
          </p:cNvPr>
          <p:cNvCxnSpPr>
            <a:cxnSpLocks/>
          </p:cNvCxnSpPr>
          <p:nvPr/>
        </p:nvCxnSpPr>
        <p:spPr>
          <a:xfrm flipH="1" flipV="1">
            <a:off x="7932724" y="4328139"/>
            <a:ext cx="1456480" cy="257356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D07581-6202-96E9-0B37-014AC369F7C7}"/>
              </a:ext>
            </a:extLst>
          </p:cNvPr>
          <p:cNvSpPr txBox="1"/>
          <p:nvPr/>
        </p:nvSpPr>
        <p:spPr>
          <a:xfrm>
            <a:off x="9225670" y="2779225"/>
            <a:ext cx="172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AUTO FILL INPUT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0CF4EE7-A3AF-00BE-5C29-76ECF3E3AD4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798" t="12218" r="7500" b="5126"/>
          <a:stretch/>
        </p:blipFill>
        <p:spPr>
          <a:xfrm>
            <a:off x="6342530" y="2200174"/>
            <a:ext cx="2560418" cy="1925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E75E864-B192-1E62-2CC6-5D9F2B137A8E}"/>
              </a:ext>
            </a:extLst>
          </p:cNvPr>
          <p:cNvSpPr/>
          <p:nvPr/>
        </p:nvSpPr>
        <p:spPr>
          <a:xfrm>
            <a:off x="6379960" y="2688944"/>
            <a:ext cx="874031" cy="236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408BA974-46EF-C106-AE35-B8781402BDF8}"/>
              </a:ext>
            </a:extLst>
          </p:cNvPr>
          <p:cNvCxnSpPr>
            <a:cxnSpLocks/>
          </p:cNvCxnSpPr>
          <p:nvPr/>
        </p:nvCxnSpPr>
        <p:spPr>
          <a:xfrm>
            <a:off x="7291421" y="2813422"/>
            <a:ext cx="1976550" cy="130067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E6F4DBA-E026-A35F-A145-683BC0714A64}"/>
              </a:ext>
            </a:extLst>
          </p:cNvPr>
          <p:cNvGrpSpPr/>
          <p:nvPr/>
        </p:nvGrpSpPr>
        <p:grpSpPr>
          <a:xfrm>
            <a:off x="9470158" y="1121668"/>
            <a:ext cx="2263868" cy="1464127"/>
            <a:chOff x="2283939" y="1"/>
            <a:chExt cx="1852590" cy="32022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2" name="Picture 2" descr="Image preview">
              <a:extLst>
                <a:ext uri="{FF2B5EF4-FFF2-40B4-BE49-F238E27FC236}">
                  <a16:creationId xmlns:a16="http://schemas.microsoft.com/office/drawing/2014/main" id="{F0C94987-D168-96BB-D1E0-9BE4E4610D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440"/>
            <a:stretch/>
          </p:blipFill>
          <p:spPr bwMode="auto">
            <a:xfrm>
              <a:off x="2283939" y="1"/>
              <a:ext cx="1848339" cy="169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mage preview">
              <a:extLst>
                <a:ext uri="{FF2B5EF4-FFF2-40B4-BE49-F238E27FC236}">
                  <a16:creationId xmlns:a16="http://schemas.microsoft.com/office/drawing/2014/main" id="{51937E9F-0536-0973-36B8-5B9AD63CB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9"/>
            <a:stretch/>
          </p:blipFill>
          <p:spPr bwMode="auto">
            <a:xfrm>
              <a:off x="2288190" y="1652205"/>
              <a:ext cx="1848339" cy="155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E20B8A0-9B74-0EC8-5776-BF1BEEA958BC}"/>
              </a:ext>
            </a:extLst>
          </p:cNvPr>
          <p:cNvSpPr txBox="1"/>
          <p:nvPr/>
        </p:nvSpPr>
        <p:spPr>
          <a:xfrm>
            <a:off x="9145595" y="3062703"/>
            <a:ext cx="2709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For Power Apps application, just input employee ID, Because connected to local database.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Speed up Input Form and Avoid error input</a:t>
            </a:r>
          </a:p>
        </p:txBody>
      </p:sp>
      <p:cxnSp>
        <p:nvCxnSpPr>
          <p:cNvPr id="87" name="Connector: Elbow 79">
            <a:extLst>
              <a:ext uri="{FF2B5EF4-FFF2-40B4-BE49-F238E27FC236}">
                <a16:creationId xmlns:a16="http://schemas.microsoft.com/office/drawing/2014/main" id="{6D4AF1E0-896B-6805-431F-8C59433578D8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7747809" y="1432045"/>
            <a:ext cx="1722349" cy="78132"/>
          </a:xfrm>
          <a:prstGeom prst="straightConnector1">
            <a:avLst/>
          </a:prstGeom>
          <a:ln>
            <a:solidFill>
              <a:srgbClr val="0091BD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C2F2E42-CFFB-0130-B10F-8CCB62928682}"/>
              </a:ext>
            </a:extLst>
          </p:cNvPr>
          <p:cNvSpPr txBox="1"/>
          <p:nvPr/>
        </p:nvSpPr>
        <p:spPr>
          <a:xfrm>
            <a:off x="6344913" y="4454516"/>
            <a:ext cx="273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Microsoft Form </a:t>
            </a:r>
            <a:r>
              <a:rPr lang="en-US" sz="1100" dirty="0"/>
              <a:t>Can Accessed </a:t>
            </a:r>
            <a:r>
              <a:rPr lang="en-US" sz="1100" b="1" dirty="0"/>
              <a:t>anytime </a:t>
            </a:r>
            <a:r>
              <a:rPr lang="en-US" sz="1100" dirty="0"/>
              <a:t>and anywhere.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/>
              <a:t>Microsoft Teams </a:t>
            </a:r>
            <a:r>
              <a:rPr lang="en-US" sz="1100" dirty="0"/>
              <a:t>can Approved Requested Form </a:t>
            </a:r>
            <a:r>
              <a:rPr lang="en-US" sz="1100" b="1" dirty="0"/>
              <a:t>Anywhere </a:t>
            </a:r>
            <a:r>
              <a:rPr lang="en-US" sz="1100" dirty="0"/>
              <a:t>and Anytime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12AED85-AB99-31F2-1C2C-F7B146B84F4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9354" t="19751" r="27989" b="8118"/>
          <a:stretch/>
        </p:blipFill>
        <p:spPr>
          <a:xfrm>
            <a:off x="9370113" y="4008584"/>
            <a:ext cx="2073224" cy="197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3AE7BE4-2CDE-9401-EA46-2FB873EF845E}"/>
              </a:ext>
            </a:extLst>
          </p:cNvPr>
          <p:cNvSpPr/>
          <p:nvPr/>
        </p:nvSpPr>
        <p:spPr>
          <a:xfrm>
            <a:off x="3823894" y="2362408"/>
            <a:ext cx="852943" cy="366890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815239-766A-4FC8-3A4D-FE989C8CFD78}"/>
              </a:ext>
            </a:extLst>
          </p:cNvPr>
          <p:cNvSpPr/>
          <p:nvPr/>
        </p:nvSpPr>
        <p:spPr>
          <a:xfrm>
            <a:off x="4027247" y="4913343"/>
            <a:ext cx="810601" cy="231356"/>
          </a:xfrm>
          <a:prstGeom prst="ellipse">
            <a:avLst/>
          </a:prstGeom>
          <a:noFill/>
          <a:ln>
            <a:solidFill>
              <a:srgbClr val="437F8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F5E14B-70BA-0772-BB30-FF51E8E1B119}"/>
              </a:ext>
            </a:extLst>
          </p:cNvPr>
          <p:cNvCxnSpPr>
            <a:cxnSpLocks/>
          </p:cNvCxnSpPr>
          <p:nvPr/>
        </p:nvCxnSpPr>
        <p:spPr>
          <a:xfrm>
            <a:off x="4399751" y="5174794"/>
            <a:ext cx="0" cy="26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E56F7-D733-7516-5F67-262C6EAA9590}"/>
              </a:ext>
            </a:extLst>
          </p:cNvPr>
          <p:cNvSpPr txBox="1"/>
          <p:nvPr/>
        </p:nvSpPr>
        <p:spPr>
          <a:xfrm>
            <a:off x="4014727" y="5403273"/>
            <a:ext cx="1093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Complete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24F2C-70B4-B692-A11D-A6B55AC2D175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250366" y="2729298"/>
            <a:ext cx="0" cy="17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3D2BE7-9F90-B756-7F2F-50EF0F9D88B6}"/>
              </a:ext>
            </a:extLst>
          </p:cNvPr>
          <p:cNvSpPr txBox="1"/>
          <p:nvPr/>
        </p:nvSpPr>
        <p:spPr>
          <a:xfrm>
            <a:off x="3853118" y="2865050"/>
            <a:ext cx="1093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Complete</a:t>
            </a:r>
          </a:p>
        </p:txBody>
      </p:sp>
      <p:pic>
        <p:nvPicPr>
          <p:cNvPr id="36" name="Picture 35" descr="A qr code on a red background&#10;&#10;Description automatically generated">
            <a:extLst>
              <a:ext uri="{FF2B5EF4-FFF2-40B4-BE49-F238E27FC236}">
                <a16:creationId xmlns:a16="http://schemas.microsoft.com/office/drawing/2014/main" id="{446F3BFD-0C0A-D9E3-E270-44431518F3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23" y="5270928"/>
            <a:ext cx="603499" cy="608146"/>
          </a:xfrm>
          <a:prstGeom prst="rect">
            <a:avLst/>
          </a:prstGeom>
        </p:spPr>
      </p:pic>
      <p:pic>
        <p:nvPicPr>
          <p:cNvPr id="38" name="Picture 37" descr="A qr code on a red background&#10;&#10;Description automatically generated">
            <a:extLst>
              <a:ext uri="{FF2B5EF4-FFF2-40B4-BE49-F238E27FC236}">
                <a16:creationId xmlns:a16="http://schemas.microsoft.com/office/drawing/2014/main" id="{1C684B3C-857A-289A-C2A1-CD79A2CBF4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85" y="5277428"/>
            <a:ext cx="611058" cy="608146"/>
          </a:xfrm>
          <a:prstGeom prst="rect">
            <a:avLst/>
          </a:prstGeom>
        </p:spPr>
      </p:pic>
      <p:pic>
        <p:nvPicPr>
          <p:cNvPr id="41" name="Picture 40" descr="A qr code on a red background&#10;&#10;Description automatically generated">
            <a:extLst>
              <a:ext uri="{FF2B5EF4-FFF2-40B4-BE49-F238E27FC236}">
                <a16:creationId xmlns:a16="http://schemas.microsoft.com/office/drawing/2014/main" id="{2A832D57-6371-FFF0-7B40-47F654DEAB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02" y="5277428"/>
            <a:ext cx="616917" cy="6081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F491831-11D8-C65A-8124-DC4D726029C9}"/>
              </a:ext>
            </a:extLst>
          </p:cNvPr>
          <p:cNvSpPr txBox="1"/>
          <p:nvPr/>
        </p:nvSpPr>
        <p:spPr>
          <a:xfrm>
            <a:off x="6519710" y="5861719"/>
            <a:ext cx="2584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rgbClr val="00B0F0"/>
                </a:solidFill>
              </a:rPr>
              <a:t>Just scan QR CODE for access MS Form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24A53-1FF7-53A0-AC66-6844DE35AF2A}"/>
              </a:ext>
            </a:extLst>
          </p:cNvPr>
          <p:cNvSpPr txBox="1"/>
          <p:nvPr/>
        </p:nvSpPr>
        <p:spPr>
          <a:xfrm>
            <a:off x="6414626" y="1847191"/>
            <a:ext cx="2859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rgbClr val="00B0F0"/>
                </a:solidFill>
              </a:rPr>
              <a:t>Requester can know progress form request</a:t>
            </a:r>
          </a:p>
        </p:txBody>
      </p:sp>
    </p:spTree>
    <p:extLst>
      <p:ext uri="{BB962C8B-B14F-4D97-AF65-F5344CB8AC3E}">
        <p14:creationId xmlns:p14="http://schemas.microsoft.com/office/powerpoint/2010/main" val="334840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7">
            <a:extLst>
              <a:ext uri="{FF2B5EF4-FFF2-40B4-BE49-F238E27FC236}">
                <a16:creationId xmlns:a16="http://schemas.microsoft.com/office/drawing/2014/main" id="{7B4582F0-7A40-A85D-A913-144374289A62}"/>
              </a:ext>
            </a:extLst>
          </p:cNvPr>
          <p:cNvSpPr/>
          <p:nvPr/>
        </p:nvSpPr>
        <p:spPr>
          <a:xfrm>
            <a:off x="171917" y="4398822"/>
            <a:ext cx="5802995" cy="1770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2BDFB712-AFF8-79C8-8D5E-E772BF7D1FD6}"/>
              </a:ext>
            </a:extLst>
          </p:cNvPr>
          <p:cNvSpPr/>
          <p:nvPr/>
        </p:nvSpPr>
        <p:spPr>
          <a:xfrm>
            <a:off x="152328" y="798070"/>
            <a:ext cx="5802995" cy="33195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E8C47C4D-1DA4-40EB-1080-FD2452FF8042}"/>
              </a:ext>
            </a:extLst>
          </p:cNvPr>
          <p:cNvSpPr/>
          <p:nvPr/>
        </p:nvSpPr>
        <p:spPr>
          <a:xfrm>
            <a:off x="6180159" y="805872"/>
            <a:ext cx="5802995" cy="53637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3442685" y="6414031"/>
            <a:ext cx="7226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  <a:highlight>
                  <a:srgbClr val="FFFF00"/>
                </a:highlight>
              </a:rPr>
              <a:t>REDUCE PAPER, COST, SAVING MAN HOURS &amp; START CITIZEN DEVELOPER</a:t>
            </a:r>
          </a:p>
        </p:txBody>
      </p:sp>
      <p:grpSp>
        <p:nvGrpSpPr>
          <p:cNvPr id="178" name="Group 12">
            <a:extLst>
              <a:ext uri="{FF2B5EF4-FFF2-40B4-BE49-F238E27FC236}">
                <a16:creationId xmlns:a16="http://schemas.microsoft.com/office/drawing/2014/main" id="{3E714D4D-B790-424E-AFE5-542260854399}"/>
              </a:ext>
            </a:extLst>
          </p:cNvPr>
          <p:cNvGrpSpPr/>
          <p:nvPr/>
        </p:nvGrpSpPr>
        <p:grpSpPr>
          <a:xfrm>
            <a:off x="1172706" y="742516"/>
            <a:ext cx="3577818" cy="315796"/>
            <a:chOff x="0" y="0"/>
            <a:chExt cx="1413459" cy="249340"/>
          </a:xfrm>
          <a:solidFill>
            <a:srgbClr val="6998AB"/>
          </a:solidFill>
        </p:grpSpPr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B0F49475-4972-4F2C-90AB-3B60F0A62895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4">
              <a:extLst>
                <a:ext uri="{FF2B5EF4-FFF2-40B4-BE49-F238E27FC236}">
                  <a16:creationId xmlns:a16="http://schemas.microsoft.com/office/drawing/2014/main" id="{4C72FCDD-60D6-4A52-A852-99E43C8455ED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1" name="TextBox 24">
            <a:extLst>
              <a:ext uri="{FF2B5EF4-FFF2-40B4-BE49-F238E27FC236}">
                <a16:creationId xmlns:a16="http://schemas.microsoft.com/office/drawing/2014/main" id="{EA0E3D1C-BE15-45A7-B20C-DED36CA92379}"/>
              </a:ext>
            </a:extLst>
          </p:cNvPr>
          <p:cNvSpPr txBox="1"/>
          <p:nvPr/>
        </p:nvSpPr>
        <p:spPr>
          <a:xfrm>
            <a:off x="1147853" y="627685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 Bold"/>
              </a:rPr>
              <a:t>APPLICATION</a:t>
            </a:r>
          </a:p>
        </p:txBody>
      </p:sp>
      <p:grpSp>
        <p:nvGrpSpPr>
          <p:cNvPr id="182" name="Group 12">
            <a:extLst>
              <a:ext uri="{FF2B5EF4-FFF2-40B4-BE49-F238E27FC236}">
                <a16:creationId xmlns:a16="http://schemas.microsoft.com/office/drawing/2014/main" id="{D06E7A48-9FFA-4A1F-8B9C-063357482D17}"/>
              </a:ext>
            </a:extLst>
          </p:cNvPr>
          <p:cNvGrpSpPr/>
          <p:nvPr/>
        </p:nvGrpSpPr>
        <p:grpSpPr>
          <a:xfrm>
            <a:off x="7370202" y="720097"/>
            <a:ext cx="3577818" cy="315796"/>
            <a:chOff x="0" y="0"/>
            <a:chExt cx="1413459" cy="249340"/>
          </a:xfrm>
          <a:solidFill>
            <a:srgbClr val="6998AB"/>
          </a:solidFill>
        </p:grpSpPr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26EC4017-D99F-4765-BD2C-851064448C97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TextBox 14">
              <a:extLst>
                <a:ext uri="{FF2B5EF4-FFF2-40B4-BE49-F238E27FC236}">
                  <a16:creationId xmlns:a16="http://schemas.microsoft.com/office/drawing/2014/main" id="{6DF8C12C-FC1F-4BC3-BEC1-A3C787AD6CA6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5" name="TextBox 24">
            <a:extLst>
              <a:ext uri="{FF2B5EF4-FFF2-40B4-BE49-F238E27FC236}">
                <a16:creationId xmlns:a16="http://schemas.microsoft.com/office/drawing/2014/main" id="{CB9ED062-D1B4-441B-AE6D-DC6AB3D3FD1C}"/>
              </a:ext>
            </a:extLst>
          </p:cNvPr>
          <p:cNvSpPr txBox="1"/>
          <p:nvPr/>
        </p:nvSpPr>
        <p:spPr>
          <a:xfrm>
            <a:off x="7320495" y="589046"/>
            <a:ext cx="3627525" cy="3640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BENEFITS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FBDC63F3-DE7C-8A5B-E16E-87FD61E2D050}"/>
              </a:ext>
            </a:extLst>
          </p:cNvPr>
          <p:cNvGrpSpPr/>
          <p:nvPr/>
        </p:nvGrpSpPr>
        <p:grpSpPr>
          <a:xfrm>
            <a:off x="1264916" y="4275456"/>
            <a:ext cx="3577818" cy="315796"/>
            <a:chOff x="0" y="0"/>
            <a:chExt cx="1413459" cy="249340"/>
          </a:xfrm>
          <a:solidFill>
            <a:srgbClr val="6998AB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EB7B7C4-362B-FB62-5089-513C4F8DC186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5BECF04-5A09-1672-8C61-065199C257DC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4" name="TextBox 24">
            <a:extLst>
              <a:ext uri="{FF2B5EF4-FFF2-40B4-BE49-F238E27FC236}">
                <a16:creationId xmlns:a16="http://schemas.microsoft.com/office/drawing/2014/main" id="{404CED6A-D70D-13C1-0AC2-B1AA4E7AF2B5}"/>
              </a:ext>
            </a:extLst>
          </p:cNvPr>
          <p:cNvSpPr txBox="1"/>
          <p:nvPr/>
        </p:nvSpPr>
        <p:spPr>
          <a:xfrm>
            <a:off x="1259652" y="4142906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3D0E3C-47A1-94DE-CE6C-3BFDCE469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t="12065" r="7928" b="5324"/>
          <a:stretch/>
        </p:blipFill>
        <p:spPr>
          <a:xfrm>
            <a:off x="327885" y="2650673"/>
            <a:ext cx="1669619" cy="12090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564305-78DB-41F9-BB65-B5E92015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5" y="1161781"/>
            <a:ext cx="1511135" cy="1133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2EC9D2-CEDC-CD6D-8825-D01D099B422E}"/>
              </a:ext>
            </a:extLst>
          </p:cNvPr>
          <p:cNvSpPr txBox="1"/>
          <p:nvPr/>
        </p:nvSpPr>
        <p:spPr>
          <a:xfrm>
            <a:off x="1794685" y="1120648"/>
            <a:ext cx="97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 MS FORM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806682-9544-FA50-3261-CE1E29AC6EBC}"/>
              </a:ext>
            </a:extLst>
          </p:cNvPr>
          <p:cNvSpPr txBox="1"/>
          <p:nvPr/>
        </p:nvSpPr>
        <p:spPr>
          <a:xfrm>
            <a:off x="1957206" y="2592647"/>
            <a:ext cx="116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 POWER APPS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49A5F5-9A8C-DF47-B434-FDFAEB6D3A28}"/>
              </a:ext>
            </a:extLst>
          </p:cNvPr>
          <p:cNvSpPr txBox="1"/>
          <p:nvPr/>
        </p:nvSpPr>
        <p:spPr>
          <a:xfrm>
            <a:off x="3896648" y="2878916"/>
            <a:ext cx="195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 VISUALIZATION POWER APPS -&gt; </a:t>
            </a:r>
            <a:r>
              <a:rPr lang="en-US" sz="1200" b="1" dirty="0">
                <a:solidFill>
                  <a:srgbClr val="00B0F0"/>
                </a:solidFill>
              </a:rPr>
              <a:t>Easy Monitoring Progress status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CA3020-48A7-CCE1-E606-965AAE5F5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t="12065" r="7928" b="5324"/>
          <a:stretch/>
        </p:blipFill>
        <p:spPr>
          <a:xfrm>
            <a:off x="8298243" y="1441492"/>
            <a:ext cx="1516031" cy="846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DD5374-A932-89A4-4455-DD6FB0BA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6" t="12065" r="7928" b="5324"/>
          <a:stretch/>
        </p:blipFill>
        <p:spPr>
          <a:xfrm>
            <a:off x="8500802" y="1475039"/>
            <a:ext cx="1516031" cy="846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B5D32F-EDAA-D0E1-EA26-BF3DB638DD7F}"/>
              </a:ext>
            </a:extLst>
          </p:cNvPr>
          <p:cNvGrpSpPr/>
          <p:nvPr/>
        </p:nvGrpSpPr>
        <p:grpSpPr>
          <a:xfrm>
            <a:off x="6281025" y="3403564"/>
            <a:ext cx="2247927" cy="523220"/>
            <a:chOff x="8370594" y="3700007"/>
            <a:chExt cx="1813932" cy="523220"/>
          </a:xfrm>
        </p:grpSpPr>
        <p:sp>
          <p:nvSpPr>
            <p:cNvPr id="35" name="TextBox 45">
              <a:extLst>
                <a:ext uri="{FF2B5EF4-FFF2-40B4-BE49-F238E27FC236}">
                  <a16:creationId xmlns:a16="http://schemas.microsoft.com/office/drawing/2014/main" id="{EB8C5A91-1DFC-C879-A796-A2F25A08032D}"/>
                </a:ext>
              </a:extLst>
            </p:cNvPr>
            <p:cNvSpPr txBox="1"/>
            <p:nvPr/>
          </p:nvSpPr>
          <p:spPr>
            <a:xfrm>
              <a:off x="8370594" y="3720748"/>
              <a:ext cx="242102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6" name="TextBox 45">
              <a:extLst>
                <a:ext uri="{FF2B5EF4-FFF2-40B4-BE49-F238E27FC236}">
                  <a16:creationId xmlns:a16="http://schemas.microsoft.com/office/drawing/2014/main" id="{2325B798-B7DA-BDBD-37B3-B56C0C625017}"/>
                </a:ext>
              </a:extLst>
            </p:cNvPr>
            <p:cNvSpPr txBox="1"/>
            <p:nvPr/>
          </p:nvSpPr>
          <p:spPr>
            <a:xfrm>
              <a:off x="8612698" y="3700007"/>
              <a:ext cx="157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Reduce Man Hours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29268-8B08-1736-BAEE-2FFF3371E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8"/>
          <a:stretch/>
        </p:blipFill>
        <p:spPr>
          <a:xfrm>
            <a:off x="6437111" y="1400581"/>
            <a:ext cx="1309719" cy="911136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81A84BB6-5F65-F7B5-0A77-D9CE4B1B8B82}"/>
              </a:ext>
            </a:extLst>
          </p:cNvPr>
          <p:cNvSpPr/>
          <p:nvPr/>
        </p:nvSpPr>
        <p:spPr>
          <a:xfrm rot="16200000">
            <a:off x="7896009" y="1746025"/>
            <a:ext cx="272377" cy="2570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440086-5A70-C413-A9A2-DB5D75D109AD}"/>
              </a:ext>
            </a:extLst>
          </p:cNvPr>
          <p:cNvGrpSpPr/>
          <p:nvPr/>
        </p:nvGrpSpPr>
        <p:grpSpPr>
          <a:xfrm>
            <a:off x="6281025" y="1045208"/>
            <a:ext cx="2271760" cy="327656"/>
            <a:chOff x="6396068" y="1169367"/>
            <a:chExt cx="2271760" cy="327656"/>
          </a:xfrm>
        </p:grpSpPr>
        <p:sp>
          <p:nvSpPr>
            <p:cNvPr id="39" name="TextBox 45">
              <a:extLst>
                <a:ext uri="{FF2B5EF4-FFF2-40B4-BE49-F238E27FC236}">
                  <a16:creationId xmlns:a16="http://schemas.microsoft.com/office/drawing/2014/main" id="{7F925BD5-D9EA-907B-E07B-EC312CCAB0A5}"/>
                </a:ext>
              </a:extLst>
            </p:cNvPr>
            <p:cNvSpPr txBox="1"/>
            <p:nvPr/>
          </p:nvSpPr>
          <p:spPr>
            <a:xfrm>
              <a:off x="6696095" y="1189246"/>
              <a:ext cx="1971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Reduce Paper Usage </a:t>
              </a:r>
            </a:p>
          </p:txBody>
        </p:sp>
        <p:sp>
          <p:nvSpPr>
            <p:cNvPr id="40" name="TextBox 45">
              <a:extLst>
                <a:ext uri="{FF2B5EF4-FFF2-40B4-BE49-F238E27FC236}">
                  <a16:creationId xmlns:a16="http://schemas.microsoft.com/office/drawing/2014/main" id="{03B85C3F-D8D2-C6B1-02CD-F3552C81BE3F}"/>
                </a:ext>
              </a:extLst>
            </p:cNvPr>
            <p:cNvSpPr txBox="1"/>
            <p:nvPr/>
          </p:nvSpPr>
          <p:spPr>
            <a:xfrm>
              <a:off x="6396068" y="1169367"/>
              <a:ext cx="300027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41" name="TextBox 45">
            <a:extLst>
              <a:ext uri="{FF2B5EF4-FFF2-40B4-BE49-F238E27FC236}">
                <a16:creationId xmlns:a16="http://schemas.microsoft.com/office/drawing/2014/main" id="{21F638EE-6381-5726-E6A5-3BC8B4075A51}"/>
              </a:ext>
            </a:extLst>
          </p:cNvPr>
          <p:cNvSpPr txBox="1"/>
          <p:nvPr/>
        </p:nvSpPr>
        <p:spPr>
          <a:xfrm>
            <a:off x="10155117" y="1384085"/>
            <a:ext cx="166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rgbClr val="C00000"/>
                </a:solidFill>
              </a:rPr>
              <a:t>8 Form </a:t>
            </a:r>
            <a:r>
              <a:rPr lang="en-US" sz="1400" dirty="0"/>
              <a:t>have been Digitalize</a:t>
            </a: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id="{BE5391A8-D70E-3873-DE97-71E7C3029DB4}"/>
              </a:ext>
            </a:extLst>
          </p:cNvPr>
          <p:cNvSpPr txBox="1"/>
          <p:nvPr/>
        </p:nvSpPr>
        <p:spPr>
          <a:xfrm>
            <a:off x="8516682" y="2286284"/>
            <a:ext cx="13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/>
              <a:t>DIGITAL FORM </a:t>
            </a: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2CC6C846-0ABB-A392-E6BE-FC632FF1DB3C}"/>
              </a:ext>
            </a:extLst>
          </p:cNvPr>
          <p:cNvSpPr txBox="1"/>
          <p:nvPr/>
        </p:nvSpPr>
        <p:spPr>
          <a:xfrm>
            <a:off x="6581052" y="2769293"/>
            <a:ext cx="238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Pays vendor 25 million  for 1 one application</a:t>
            </a:r>
          </a:p>
          <a:p>
            <a:r>
              <a:rPr lang="en-US" sz="1200" dirty="0"/>
              <a:t>8 form x 25 million = 200 million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00557-32BD-6AFD-C664-86FEA6DDAD4D}"/>
              </a:ext>
            </a:extLst>
          </p:cNvPr>
          <p:cNvGrpSpPr/>
          <p:nvPr/>
        </p:nvGrpSpPr>
        <p:grpSpPr>
          <a:xfrm>
            <a:off x="6281025" y="2519077"/>
            <a:ext cx="3236321" cy="323049"/>
            <a:chOff x="8917595" y="3720748"/>
            <a:chExt cx="3236321" cy="323049"/>
          </a:xfrm>
        </p:grpSpPr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7CC256A6-300F-7A63-6324-6F8CDCD3E7C4}"/>
                </a:ext>
              </a:extLst>
            </p:cNvPr>
            <p:cNvSpPr txBox="1"/>
            <p:nvPr/>
          </p:nvSpPr>
          <p:spPr>
            <a:xfrm>
              <a:off x="8917595" y="3720748"/>
              <a:ext cx="300027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E8468C8E-ADFB-BAB1-3E44-112097A99541}"/>
                </a:ext>
              </a:extLst>
            </p:cNvPr>
            <p:cNvSpPr txBox="1"/>
            <p:nvPr/>
          </p:nvSpPr>
          <p:spPr>
            <a:xfrm>
              <a:off x="9217622" y="3736020"/>
              <a:ext cx="2936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Reduce Cost Software Development</a:t>
              </a:r>
            </a:p>
          </p:txBody>
        </p:sp>
      </p:grpSp>
      <p:sp>
        <p:nvSpPr>
          <p:cNvPr id="47" name="TextBox 45">
            <a:extLst>
              <a:ext uri="{FF2B5EF4-FFF2-40B4-BE49-F238E27FC236}">
                <a16:creationId xmlns:a16="http://schemas.microsoft.com/office/drawing/2014/main" id="{0F9C907D-61B1-080F-6A44-E5C16323D2EF}"/>
              </a:ext>
            </a:extLst>
          </p:cNvPr>
          <p:cNvSpPr txBox="1"/>
          <p:nvPr/>
        </p:nvSpPr>
        <p:spPr>
          <a:xfrm>
            <a:off x="9691538" y="2578060"/>
            <a:ext cx="1205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id="{316B1E72-0719-A034-3B71-42306A3047FF}"/>
              </a:ext>
            </a:extLst>
          </p:cNvPr>
          <p:cNvSpPr txBox="1"/>
          <p:nvPr/>
        </p:nvSpPr>
        <p:spPr>
          <a:xfrm>
            <a:off x="9019118" y="2864384"/>
            <a:ext cx="96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8 Forms Costs  </a:t>
            </a:r>
          </a:p>
        </p:txBody>
      </p:sp>
      <p:sp>
        <p:nvSpPr>
          <p:cNvPr id="50" name="TextBox 45">
            <a:extLst>
              <a:ext uri="{FF2B5EF4-FFF2-40B4-BE49-F238E27FC236}">
                <a16:creationId xmlns:a16="http://schemas.microsoft.com/office/drawing/2014/main" id="{ABBE9DAF-D334-224F-B83A-35E3D710B0F7}"/>
              </a:ext>
            </a:extLst>
          </p:cNvPr>
          <p:cNvSpPr txBox="1"/>
          <p:nvPr/>
        </p:nvSpPr>
        <p:spPr>
          <a:xfrm>
            <a:off x="9751363" y="2917893"/>
            <a:ext cx="96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=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74874C78-5759-1CFF-3EFF-8F7A4F9CE0F8}"/>
              </a:ext>
            </a:extLst>
          </p:cNvPr>
          <p:cNvSpPr txBox="1"/>
          <p:nvPr/>
        </p:nvSpPr>
        <p:spPr>
          <a:xfrm>
            <a:off x="10655053" y="2690424"/>
            <a:ext cx="1303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Saving Money </a:t>
            </a:r>
            <a:r>
              <a:rPr lang="en-US" b="1" dirty="0">
                <a:solidFill>
                  <a:srgbClr val="C00000"/>
                </a:solidFill>
              </a:rPr>
              <a:t>200 million</a:t>
            </a:r>
            <a:endParaRPr lang="en-US" sz="1400" b="1" dirty="0">
              <a:solidFill>
                <a:srgbClr val="C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02FE4A-09F4-FBAB-7D3C-42B22309E7E2}"/>
              </a:ext>
            </a:extLst>
          </p:cNvPr>
          <p:cNvGrpSpPr/>
          <p:nvPr/>
        </p:nvGrpSpPr>
        <p:grpSpPr>
          <a:xfrm>
            <a:off x="6650044" y="3634052"/>
            <a:ext cx="5046301" cy="1184405"/>
            <a:chOff x="7206742" y="3895614"/>
            <a:chExt cx="5688676" cy="1218602"/>
          </a:xfrm>
        </p:grpSpPr>
        <p:sp>
          <p:nvSpPr>
            <p:cNvPr id="56" name="TextBox 45">
              <a:extLst>
                <a:ext uri="{FF2B5EF4-FFF2-40B4-BE49-F238E27FC236}">
                  <a16:creationId xmlns:a16="http://schemas.microsoft.com/office/drawing/2014/main" id="{D8A898FB-F037-1D5B-C575-0B38F8109073}"/>
                </a:ext>
              </a:extLst>
            </p:cNvPr>
            <p:cNvSpPr txBox="1"/>
            <p:nvPr/>
          </p:nvSpPr>
          <p:spPr>
            <a:xfrm>
              <a:off x="7999203" y="3915214"/>
              <a:ext cx="1074306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Preparing the paper form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5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endParaRPr lang="en-US" sz="1100" b="1" dirty="0"/>
            </a:p>
          </p:txBody>
        </p:sp>
        <p:sp>
          <p:nvSpPr>
            <p:cNvPr id="57" name="TextBox 45">
              <a:extLst>
                <a:ext uri="{FF2B5EF4-FFF2-40B4-BE49-F238E27FC236}">
                  <a16:creationId xmlns:a16="http://schemas.microsoft.com/office/drawing/2014/main" id="{A608E901-CD8E-57EB-0493-C0EBBD488B86}"/>
                </a:ext>
              </a:extLst>
            </p:cNvPr>
            <p:cNvSpPr txBox="1"/>
            <p:nvPr/>
          </p:nvSpPr>
          <p:spPr>
            <a:xfrm>
              <a:off x="9028290" y="3895614"/>
              <a:ext cx="970654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Fill Form by writing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5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endParaRPr lang="en-US" sz="1100" b="1" dirty="0"/>
            </a:p>
          </p:txBody>
        </p:sp>
        <p:sp>
          <p:nvSpPr>
            <p:cNvPr id="58" name="TextBox 45">
              <a:extLst>
                <a:ext uri="{FF2B5EF4-FFF2-40B4-BE49-F238E27FC236}">
                  <a16:creationId xmlns:a16="http://schemas.microsoft.com/office/drawing/2014/main" id="{E27629C8-B9F3-73E4-623E-DDD654401807}"/>
                </a:ext>
              </a:extLst>
            </p:cNvPr>
            <p:cNvSpPr txBox="1"/>
            <p:nvPr/>
          </p:nvSpPr>
          <p:spPr>
            <a:xfrm>
              <a:off x="7999201" y="4496723"/>
              <a:ext cx="101883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Preparing </a:t>
              </a:r>
            </a:p>
            <a:p>
              <a:pPr algn="just"/>
              <a:r>
                <a:rPr lang="en-US" sz="1100" dirty="0"/>
                <a:t>E- form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2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59" name="TextBox 45">
              <a:extLst>
                <a:ext uri="{FF2B5EF4-FFF2-40B4-BE49-F238E27FC236}">
                  <a16:creationId xmlns:a16="http://schemas.microsoft.com/office/drawing/2014/main" id="{EFB9E7B4-7512-D84E-7A3A-E470CEB677FE}"/>
                </a:ext>
              </a:extLst>
            </p:cNvPr>
            <p:cNvSpPr txBox="1"/>
            <p:nvPr/>
          </p:nvSpPr>
          <p:spPr>
            <a:xfrm>
              <a:off x="9028290" y="4496723"/>
              <a:ext cx="1152565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AutoFill Form </a:t>
              </a:r>
            </a:p>
            <a:p>
              <a:pPr algn="just"/>
              <a:r>
                <a:rPr lang="en-US" sz="1100" dirty="0"/>
                <a:t>system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1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ABDE8BE0-061A-0A14-E89A-145EB92D7388}"/>
                </a:ext>
              </a:extLst>
            </p:cNvPr>
            <p:cNvSpPr txBox="1"/>
            <p:nvPr/>
          </p:nvSpPr>
          <p:spPr>
            <a:xfrm>
              <a:off x="10054419" y="4496723"/>
              <a:ext cx="1031794" cy="617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System Approval by email</a:t>
              </a:r>
              <a:endParaRPr lang="en-US" sz="1100" b="1" dirty="0"/>
            </a:p>
          </p:txBody>
        </p:sp>
        <p:sp>
          <p:nvSpPr>
            <p:cNvPr id="65" name="TextBox 45">
              <a:extLst>
                <a:ext uri="{FF2B5EF4-FFF2-40B4-BE49-F238E27FC236}">
                  <a16:creationId xmlns:a16="http://schemas.microsoft.com/office/drawing/2014/main" id="{BF823208-6900-CF8D-8742-3CBD0A3EF541}"/>
                </a:ext>
              </a:extLst>
            </p:cNvPr>
            <p:cNvSpPr txBox="1"/>
            <p:nvPr/>
          </p:nvSpPr>
          <p:spPr>
            <a:xfrm>
              <a:off x="10054419" y="3895614"/>
              <a:ext cx="1104918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Admin go to approver 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20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66" name="TextBox 45">
              <a:extLst>
                <a:ext uri="{FF2B5EF4-FFF2-40B4-BE49-F238E27FC236}">
                  <a16:creationId xmlns:a16="http://schemas.microsoft.com/office/drawing/2014/main" id="{55B2EDD3-C978-16E5-7B8E-5FBEAE9312F0}"/>
                </a:ext>
              </a:extLst>
            </p:cNvPr>
            <p:cNvSpPr txBox="1"/>
            <p:nvPr/>
          </p:nvSpPr>
          <p:spPr>
            <a:xfrm>
              <a:off x="11966120" y="4026929"/>
              <a:ext cx="929298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30 minutes</a:t>
              </a:r>
            </a:p>
          </p:txBody>
        </p:sp>
        <p:sp>
          <p:nvSpPr>
            <p:cNvPr id="67" name="TextBox 45">
              <a:extLst>
                <a:ext uri="{FF2B5EF4-FFF2-40B4-BE49-F238E27FC236}">
                  <a16:creationId xmlns:a16="http://schemas.microsoft.com/office/drawing/2014/main" id="{A90FAB57-0AF3-1290-D958-392008610633}"/>
                </a:ext>
              </a:extLst>
            </p:cNvPr>
            <p:cNvSpPr txBox="1"/>
            <p:nvPr/>
          </p:nvSpPr>
          <p:spPr>
            <a:xfrm>
              <a:off x="7206742" y="4016643"/>
              <a:ext cx="867201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BEFORE E-FORM</a:t>
              </a:r>
            </a:p>
          </p:txBody>
        </p:sp>
        <p:sp>
          <p:nvSpPr>
            <p:cNvPr id="68" name="TextBox 45">
              <a:extLst>
                <a:ext uri="{FF2B5EF4-FFF2-40B4-BE49-F238E27FC236}">
                  <a16:creationId xmlns:a16="http://schemas.microsoft.com/office/drawing/2014/main" id="{6063C2F3-1B9C-E918-E588-89F7EDDFA058}"/>
                </a:ext>
              </a:extLst>
            </p:cNvPr>
            <p:cNvSpPr txBox="1"/>
            <p:nvPr/>
          </p:nvSpPr>
          <p:spPr>
            <a:xfrm>
              <a:off x="7206742" y="4527734"/>
              <a:ext cx="848497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AFTER</a:t>
              </a:r>
              <a:r>
                <a:rPr lang="en-US" sz="1200" b="1" dirty="0">
                  <a:solidFill>
                    <a:srgbClr val="437F86"/>
                  </a:solidFill>
                </a:rPr>
                <a:t> </a:t>
              </a:r>
            </a:p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E-FORM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E42F78-D55B-632E-9F34-5173AE636B1B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43" y="4511832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A80776-BB11-4D5C-0374-16BCB8731B7F}"/>
                </a:ext>
              </a:extLst>
            </p:cNvPr>
            <p:cNvCxnSpPr/>
            <p:nvPr/>
          </p:nvCxnSpPr>
          <p:spPr>
            <a:xfrm>
              <a:off x="7985047" y="3924950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639EAF-ED06-1379-65DB-2D565C081953}"/>
                </a:ext>
              </a:extLst>
            </p:cNvPr>
            <p:cNvCxnSpPr/>
            <p:nvPr/>
          </p:nvCxnSpPr>
          <p:spPr>
            <a:xfrm>
              <a:off x="9007935" y="3924950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ACC0F3B-C62C-9905-D598-7638E79E3C60}"/>
                </a:ext>
              </a:extLst>
            </p:cNvPr>
            <p:cNvCxnSpPr/>
            <p:nvPr/>
          </p:nvCxnSpPr>
          <p:spPr>
            <a:xfrm>
              <a:off x="10030812" y="3924950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F061896-9F82-F27A-CCB4-553AF1067AEE}"/>
                </a:ext>
              </a:extLst>
            </p:cNvPr>
            <p:cNvCxnSpPr/>
            <p:nvPr/>
          </p:nvCxnSpPr>
          <p:spPr>
            <a:xfrm>
              <a:off x="11100488" y="392276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TextBox 45">
              <a:extLst>
                <a:ext uri="{FF2B5EF4-FFF2-40B4-BE49-F238E27FC236}">
                  <a16:creationId xmlns:a16="http://schemas.microsoft.com/office/drawing/2014/main" id="{5B9EDAA7-42F8-C4B8-20A1-8FF8275DBDD1}"/>
                </a:ext>
              </a:extLst>
            </p:cNvPr>
            <p:cNvSpPr txBox="1"/>
            <p:nvPr/>
          </p:nvSpPr>
          <p:spPr>
            <a:xfrm>
              <a:off x="11945799" y="4532026"/>
              <a:ext cx="910693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3  minutes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5B3C5C-A409-AD4F-604D-F5396FD9F5AD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52" y="5052690"/>
              <a:ext cx="475636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AAAB631-7D42-6827-D2B5-44102EEDC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43" y="3931052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A24BCC9-3A6D-E8B1-1065-D371B821B9EA}"/>
                </a:ext>
              </a:extLst>
            </p:cNvPr>
            <p:cNvCxnSpPr/>
            <p:nvPr/>
          </p:nvCxnSpPr>
          <p:spPr>
            <a:xfrm>
              <a:off x="11956976" y="392276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B42D7B-0972-4B58-FA72-DB1CAF29F6D1}"/>
                </a:ext>
              </a:extLst>
            </p:cNvPr>
            <p:cNvCxnSpPr/>
            <p:nvPr/>
          </p:nvCxnSpPr>
          <p:spPr>
            <a:xfrm>
              <a:off x="7206743" y="392276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548CAA-7431-0686-49B8-03163F715990}"/>
                </a:ext>
              </a:extLst>
            </p:cNvPr>
            <p:cNvCxnSpPr/>
            <p:nvPr/>
          </p:nvCxnSpPr>
          <p:spPr>
            <a:xfrm>
              <a:off x="12782166" y="391521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57E9A63-6466-F60D-630F-19F9F514E0AF}"/>
                </a:ext>
              </a:extLst>
            </p:cNvPr>
            <p:cNvCxnSpPr>
              <a:cxnSpLocks/>
            </p:cNvCxnSpPr>
            <p:nvPr/>
          </p:nvCxnSpPr>
          <p:spPr>
            <a:xfrm>
              <a:off x="8022789" y="4514793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E733449-592D-7FED-ED9E-275F2B1D08B5}"/>
                </a:ext>
              </a:extLst>
            </p:cNvPr>
            <p:cNvCxnSpPr>
              <a:cxnSpLocks/>
            </p:cNvCxnSpPr>
            <p:nvPr/>
          </p:nvCxnSpPr>
          <p:spPr>
            <a:xfrm>
              <a:off x="8018572" y="5054706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9B5FFB2-8C57-8FA6-09B6-4BD85D198C64}"/>
                </a:ext>
              </a:extLst>
            </p:cNvPr>
            <p:cNvCxnSpPr>
              <a:cxnSpLocks/>
            </p:cNvCxnSpPr>
            <p:nvPr/>
          </p:nvCxnSpPr>
          <p:spPr>
            <a:xfrm>
              <a:off x="8018572" y="3931052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F5665D03-8FBF-A913-8541-B990189F4EF5}"/>
                </a:ext>
              </a:extLst>
            </p:cNvPr>
            <p:cNvSpPr txBox="1"/>
            <p:nvPr/>
          </p:nvSpPr>
          <p:spPr>
            <a:xfrm>
              <a:off x="11077160" y="3988573"/>
              <a:ext cx="956477" cy="443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Recap Time 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5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FD59605A-F655-5864-5B03-43EAF3522E7D}"/>
                </a:ext>
              </a:extLst>
            </p:cNvPr>
            <p:cNvSpPr txBox="1"/>
            <p:nvPr/>
          </p:nvSpPr>
          <p:spPr>
            <a:xfrm>
              <a:off x="11064392" y="4528000"/>
              <a:ext cx="956477" cy="443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Recap in</a:t>
              </a:r>
            </a:p>
            <a:p>
              <a:pPr algn="just"/>
              <a:r>
                <a:rPr lang="en-US" sz="1100" dirty="0"/>
                <a:t> System</a:t>
              </a:r>
            </a:p>
          </p:txBody>
        </p:sp>
      </p:grpSp>
      <p:sp>
        <p:nvSpPr>
          <p:cNvPr id="79" name="TextBox 45">
            <a:extLst>
              <a:ext uri="{FF2B5EF4-FFF2-40B4-BE49-F238E27FC236}">
                <a16:creationId xmlns:a16="http://schemas.microsoft.com/office/drawing/2014/main" id="{49719800-05FC-5A1A-9710-E3F12712F63A}"/>
              </a:ext>
            </a:extLst>
          </p:cNvPr>
          <p:cNvSpPr txBox="1"/>
          <p:nvPr/>
        </p:nvSpPr>
        <p:spPr>
          <a:xfrm>
            <a:off x="6588001" y="2274233"/>
            <a:ext cx="13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/>
              <a:t>PAPER FORM </a:t>
            </a:r>
          </a:p>
        </p:txBody>
      </p:sp>
      <p:sp>
        <p:nvSpPr>
          <p:cNvPr id="82" name="TextBox 45">
            <a:extLst>
              <a:ext uri="{FF2B5EF4-FFF2-40B4-BE49-F238E27FC236}">
                <a16:creationId xmlns:a16="http://schemas.microsoft.com/office/drawing/2014/main" id="{535754BF-AACE-32F1-1DFC-DBD88304BE7C}"/>
              </a:ext>
            </a:extLst>
          </p:cNvPr>
          <p:cNvSpPr txBox="1"/>
          <p:nvPr/>
        </p:nvSpPr>
        <p:spPr>
          <a:xfrm>
            <a:off x="10155117" y="1914302"/>
            <a:ext cx="1758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= Arrange </a:t>
            </a:r>
            <a:r>
              <a:rPr lang="en-US" sz="1400" dirty="0">
                <a:solidFill>
                  <a:srgbClr val="FF0000"/>
                </a:solidFill>
              </a:rPr>
              <a:t>3 RIM </a:t>
            </a:r>
            <a:r>
              <a:rPr lang="en-US" sz="1400" dirty="0"/>
              <a:t>/ year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B68EB8-9C1D-DCE7-ADB4-ACEBB5A7D93F}"/>
              </a:ext>
            </a:extLst>
          </p:cNvPr>
          <p:cNvSpPr txBox="1"/>
          <p:nvPr/>
        </p:nvSpPr>
        <p:spPr>
          <a:xfrm>
            <a:off x="1701351" y="4561125"/>
            <a:ext cx="274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UAT (User Acceptance Test)</a:t>
            </a:r>
          </a:p>
        </p:txBody>
      </p:sp>
      <p:pic>
        <p:nvPicPr>
          <p:cNvPr id="94" name="Picture 93" descr="A person standing next to a clock&#10;&#10;Description automatically generated">
            <a:extLst>
              <a:ext uri="{FF2B5EF4-FFF2-40B4-BE49-F238E27FC236}">
                <a16:creationId xmlns:a16="http://schemas.microsoft.com/office/drawing/2014/main" id="{174B0D28-88CC-7737-27B3-65423D15A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56" y="3948284"/>
            <a:ext cx="379515" cy="37951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511A3ED-EC59-450D-516B-DC070B99AFB4}"/>
              </a:ext>
            </a:extLst>
          </p:cNvPr>
          <p:cNvSpPr txBox="1"/>
          <p:nvPr/>
        </p:nvSpPr>
        <p:spPr>
          <a:xfrm>
            <a:off x="7083053" y="4813600"/>
            <a:ext cx="343206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Saving man hours average </a:t>
            </a:r>
            <a:r>
              <a:rPr lang="en-US" sz="1100" b="1" dirty="0">
                <a:solidFill>
                  <a:srgbClr val="FF0000"/>
                </a:solidFill>
              </a:rPr>
              <a:t>73 </a:t>
            </a:r>
            <a:r>
              <a:rPr lang="en-US" sz="1400" b="1" dirty="0">
                <a:solidFill>
                  <a:srgbClr val="FF0000"/>
                </a:solidFill>
              </a:rPr>
              <a:t>hours </a:t>
            </a:r>
            <a:r>
              <a:rPr lang="en-US" sz="1050" b="1" dirty="0"/>
              <a:t>for one month</a:t>
            </a:r>
            <a:endParaRPr lang="en-US" sz="1050" b="1" dirty="0">
              <a:solidFill>
                <a:srgbClr val="FF0000"/>
              </a:solidFill>
            </a:endParaRPr>
          </a:p>
        </p:txBody>
      </p:sp>
      <p:pic>
        <p:nvPicPr>
          <p:cNvPr id="97" name="Picture 96" descr="A hand holding a bag of money&#10;&#10;Description automatically generated">
            <a:extLst>
              <a:ext uri="{FF2B5EF4-FFF2-40B4-BE49-F238E27FC236}">
                <a16:creationId xmlns:a16="http://schemas.microsoft.com/office/drawing/2014/main" id="{B0AB4BC7-5F2C-F5B2-0082-2C2E4525B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998" y="3229224"/>
            <a:ext cx="351876" cy="330025"/>
          </a:xfrm>
          <a:prstGeom prst="rect">
            <a:avLst/>
          </a:prstGeom>
        </p:spPr>
      </p:pic>
      <p:sp>
        <p:nvSpPr>
          <p:cNvPr id="104" name="TextBox 97">
            <a:extLst>
              <a:ext uri="{FF2B5EF4-FFF2-40B4-BE49-F238E27FC236}">
                <a16:creationId xmlns:a16="http://schemas.microsoft.com/office/drawing/2014/main" id="{11046322-3F79-DBBC-FD8D-9F315729A9B1}"/>
              </a:ext>
            </a:extLst>
          </p:cNvPr>
          <p:cNvSpPr txBox="1"/>
          <p:nvPr/>
        </p:nvSpPr>
        <p:spPr>
          <a:xfrm>
            <a:off x="11237822" y="6445469"/>
            <a:ext cx="67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C5709"/>
                </a:solidFill>
              </a:rPr>
              <a:t>3/4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4BE955-56C9-9605-FF11-1C6C8AF1B5B7}"/>
              </a:ext>
            </a:extLst>
          </p:cNvPr>
          <p:cNvSpPr txBox="1"/>
          <p:nvPr/>
        </p:nvSpPr>
        <p:spPr>
          <a:xfrm>
            <a:off x="1746250" y="1309643"/>
            <a:ext cx="1837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E-Document Request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E-ID Card Replacement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E-SIM Registrations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E-Vehicle Lending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E-Absence Employee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B6900D-AF28-DA3A-74F8-74079D38356B}"/>
              </a:ext>
            </a:extLst>
          </p:cNvPr>
          <p:cNvSpPr txBox="1"/>
          <p:nvPr/>
        </p:nvSpPr>
        <p:spPr>
          <a:xfrm>
            <a:off x="1914929" y="2757415"/>
            <a:ext cx="1958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E-Mutation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E-Office Access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E-Day Change &amp; Holiday Request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E-Vehicle Lending Admin</a:t>
            </a:r>
          </a:p>
        </p:txBody>
      </p:sp>
      <p:pic>
        <p:nvPicPr>
          <p:cNvPr id="109" name="Picture 10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F54EAD3-4CE5-697D-7CF2-1DF07E9DC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72" y="4880580"/>
            <a:ext cx="2380916" cy="1152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1" name="Picture 110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68FC4846-A754-0A23-C303-D82A78CFC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6" y="4859615"/>
            <a:ext cx="2380917" cy="11823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2" name="Picture 1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409706-DA6F-3352-7C74-9DA774AA54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1712" y="3979040"/>
            <a:ext cx="6235700" cy="13462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6808C3D-1E1B-7CBA-514D-65F5E8E516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230" b="61688"/>
          <a:stretch/>
        </p:blipFill>
        <p:spPr>
          <a:xfrm>
            <a:off x="3666198" y="1431724"/>
            <a:ext cx="2173118" cy="13969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269DF4-1666-12F6-05F5-B76A82F0EB58}"/>
              </a:ext>
            </a:extLst>
          </p:cNvPr>
          <p:cNvSpPr txBox="1"/>
          <p:nvPr/>
        </p:nvSpPr>
        <p:spPr>
          <a:xfrm>
            <a:off x="1873610" y="16469"/>
            <a:ext cx="872871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37F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EC3248B-9990-A8A0-7817-7DF43E672EF0}"/>
              </a:ext>
            </a:extLst>
          </p:cNvPr>
          <p:cNvCxnSpPr>
            <a:cxnSpLocks/>
          </p:cNvCxnSpPr>
          <p:nvPr/>
        </p:nvCxnSpPr>
        <p:spPr>
          <a:xfrm>
            <a:off x="0" y="516044"/>
            <a:ext cx="1227649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003264-7311-3749-0D3D-DEC75DF829EE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6ECE81A-7C2E-B6ED-CDD0-6C04AAA283A5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146A9B-7CC5-193E-AAAA-EF5FFB04ED95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54" name="図 7">
                <a:extLst>
                  <a:ext uri="{FF2B5EF4-FFF2-40B4-BE49-F238E27FC236}">
                    <a16:creationId xmlns:a16="http://schemas.microsoft.com/office/drawing/2014/main" id="{D57589F3-FF4A-93B8-170B-9278850FC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7818981D-53FE-5799-043A-7BB7CD75B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81" name="TextBox 19">
                <a:extLst>
                  <a:ext uri="{FF2B5EF4-FFF2-40B4-BE49-F238E27FC236}">
                    <a16:creationId xmlns:a16="http://schemas.microsoft.com/office/drawing/2014/main" id="{E6BEE92B-09AA-4C00-6293-28F93C188058}"/>
                  </a:ext>
                </a:extLst>
              </p:cNvPr>
              <p:cNvSpPr txBox="1"/>
              <p:nvPr/>
            </p:nvSpPr>
            <p:spPr>
              <a:xfrm>
                <a:off x="768018" y="8655360"/>
                <a:ext cx="4328328" cy="2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83" name="TextBox 20">
                <a:extLst>
                  <a:ext uri="{FF2B5EF4-FFF2-40B4-BE49-F238E27FC236}">
                    <a16:creationId xmlns:a16="http://schemas.microsoft.com/office/drawing/2014/main" id="{463750DF-EBE9-2DD6-B027-928D91F03BD2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84" name="TextBox 21">
                <a:extLst>
                  <a:ext uri="{FF2B5EF4-FFF2-40B4-BE49-F238E27FC236}">
                    <a16:creationId xmlns:a16="http://schemas.microsoft.com/office/drawing/2014/main" id="{151704E3-DCE7-2E6B-2016-5ABC64A3BD17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3D62F2-B6A0-F82E-46B8-FD7E131D670E}"/>
              </a:ext>
            </a:extLst>
          </p:cNvPr>
          <p:cNvGrpSpPr/>
          <p:nvPr/>
        </p:nvGrpSpPr>
        <p:grpSpPr>
          <a:xfrm>
            <a:off x="6273246" y="5194130"/>
            <a:ext cx="3528962" cy="310203"/>
            <a:chOff x="8370594" y="3718322"/>
            <a:chExt cx="1725699" cy="310203"/>
          </a:xfrm>
        </p:grpSpPr>
        <p:sp>
          <p:nvSpPr>
            <p:cNvPr id="3" name="TextBox 45">
              <a:extLst>
                <a:ext uri="{FF2B5EF4-FFF2-40B4-BE49-F238E27FC236}">
                  <a16:creationId xmlns:a16="http://schemas.microsoft.com/office/drawing/2014/main" id="{CD1DA350-4974-871D-1441-D96C2D436964}"/>
                </a:ext>
              </a:extLst>
            </p:cNvPr>
            <p:cNvSpPr txBox="1"/>
            <p:nvPr/>
          </p:nvSpPr>
          <p:spPr>
            <a:xfrm>
              <a:off x="8370594" y="3720748"/>
              <a:ext cx="153921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" name="TextBox 45">
              <a:extLst>
                <a:ext uri="{FF2B5EF4-FFF2-40B4-BE49-F238E27FC236}">
                  <a16:creationId xmlns:a16="http://schemas.microsoft.com/office/drawing/2014/main" id="{6EDB4133-B4F5-5208-89F0-B92ABC030773}"/>
                </a:ext>
              </a:extLst>
            </p:cNvPr>
            <p:cNvSpPr txBox="1"/>
            <p:nvPr/>
          </p:nvSpPr>
          <p:spPr>
            <a:xfrm>
              <a:off x="8524465" y="3718322"/>
              <a:ext cx="1571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Easier to Control Progress Status Request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B8EC1C6-A93E-1820-3623-A6D88138B0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842" t="11777" r="56109" b="64428"/>
          <a:stretch/>
        </p:blipFill>
        <p:spPr>
          <a:xfrm>
            <a:off x="9967968" y="5235678"/>
            <a:ext cx="1771981" cy="769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45">
            <a:extLst>
              <a:ext uri="{FF2B5EF4-FFF2-40B4-BE49-F238E27FC236}">
                <a16:creationId xmlns:a16="http://schemas.microsoft.com/office/drawing/2014/main" id="{647FD866-8480-B44E-42FB-CE65A5A73237}"/>
              </a:ext>
            </a:extLst>
          </p:cNvPr>
          <p:cNvSpPr txBox="1"/>
          <p:nvPr/>
        </p:nvSpPr>
        <p:spPr>
          <a:xfrm>
            <a:off x="6623235" y="5475713"/>
            <a:ext cx="289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Admin can know updated progress about Request Form by Dashboard SHS</a:t>
            </a:r>
          </a:p>
        </p:txBody>
      </p:sp>
    </p:spTree>
    <p:extLst>
      <p:ext uri="{BB962C8B-B14F-4D97-AF65-F5344CB8AC3E}">
        <p14:creationId xmlns:p14="http://schemas.microsoft.com/office/powerpoint/2010/main" val="69018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>
            <a:extLst>
              <a:ext uri="{FF2B5EF4-FFF2-40B4-BE49-F238E27FC236}">
                <a16:creationId xmlns:a16="http://schemas.microsoft.com/office/drawing/2014/main" id="{B453DECC-91A3-5CC4-B449-9DCABB35BD22}"/>
              </a:ext>
            </a:extLst>
          </p:cNvPr>
          <p:cNvSpPr/>
          <p:nvPr/>
        </p:nvSpPr>
        <p:spPr>
          <a:xfrm>
            <a:off x="208847" y="802401"/>
            <a:ext cx="6987210" cy="52531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0DFB5C8-367A-A26F-4741-0BFF400E8772}"/>
              </a:ext>
            </a:extLst>
          </p:cNvPr>
          <p:cNvSpPr/>
          <p:nvPr/>
        </p:nvSpPr>
        <p:spPr>
          <a:xfrm>
            <a:off x="7339019" y="805872"/>
            <a:ext cx="4644135" cy="52496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  <a:prstDash val="sysDash"/>
          </a:ln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72" name="TextBox 97">
            <a:extLst>
              <a:ext uri="{FF2B5EF4-FFF2-40B4-BE49-F238E27FC236}">
                <a16:creationId xmlns:a16="http://schemas.microsoft.com/office/drawing/2014/main" id="{FF3F6856-4CC3-61B1-47A4-3BEA2ADDA2B0}"/>
              </a:ext>
            </a:extLst>
          </p:cNvPr>
          <p:cNvSpPr txBox="1"/>
          <p:nvPr/>
        </p:nvSpPr>
        <p:spPr>
          <a:xfrm>
            <a:off x="1999198" y="4431189"/>
            <a:ext cx="349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437F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OBTAINED</a:t>
            </a:r>
            <a:endParaRPr lang="en-US" sz="1200" dirty="0">
              <a:solidFill>
                <a:srgbClr val="437F86"/>
              </a:solidFill>
            </a:endParaRPr>
          </a:p>
        </p:txBody>
      </p:sp>
      <p:sp>
        <p:nvSpPr>
          <p:cNvPr id="183" name="TextBox 97">
            <a:extLst>
              <a:ext uri="{FF2B5EF4-FFF2-40B4-BE49-F238E27FC236}">
                <a16:creationId xmlns:a16="http://schemas.microsoft.com/office/drawing/2014/main" id="{BBFF9FA0-D441-8B29-77B5-3568038D50B6}"/>
              </a:ext>
            </a:extLst>
          </p:cNvPr>
          <p:cNvSpPr txBox="1"/>
          <p:nvPr/>
        </p:nvSpPr>
        <p:spPr>
          <a:xfrm>
            <a:off x="3751086" y="5319590"/>
            <a:ext cx="304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cs typeface="Times New Roman" panose="02020603050405020304" pitchFamily="18" charset="0"/>
              </a:rPr>
              <a:t>Always </a:t>
            </a:r>
            <a:r>
              <a:rPr lang="en-US" sz="1200" b="1" dirty="0">
                <a:solidFill>
                  <a:srgbClr val="0000CC"/>
                </a:solidFill>
                <a:cs typeface="Times New Roman" panose="02020603050405020304" pitchFamily="18" charset="0"/>
              </a:rPr>
              <a:t>Communicate</a:t>
            </a:r>
            <a:r>
              <a:rPr lang="en-US" sz="1200" dirty="0">
                <a:cs typeface="Times New Roman" panose="02020603050405020304" pitchFamily="18" charset="0"/>
              </a:rPr>
              <a:t> to report and discussion at every step.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0AC7BF-4B5D-3E74-9604-D09BE3866B14}"/>
              </a:ext>
            </a:extLst>
          </p:cNvPr>
          <p:cNvGrpSpPr/>
          <p:nvPr/>
        </p:nvGrpSpPr>
        <p:grpSpPr>
          <a:xfrm>
            <a:off x="647008" y="4704969"/>
            <a:ext cx="2138614" cy="281535"/>
            <a:chOff x="1947491" y="5072433"/>
            <a:chExt cx="2138614" cy="281535"/>
          </a:xfrm>
        </p:grpSpPr>
        <p:sp>
          <p:nvSpPr>
            <p:cNvPr id="174" name="TextBox 97">
              <a:extLst>
                <a:ext uri="{FF2B5EF4-FFF2-40B4-BE49-F238E27FC236}">
                  <a16:creationId xmlns:a16="http://schemas.microsoft.com/office/drawing/2014/main" id="{F8F1FE57-8D48-10E6-C65F-BAEAC6F17C03}"/>
                </a:ext>
              </a:extLst>
            </p:cNvPr>
            <p:cNvSpPr txBox="1"/>
            <p:nvPr/>
          </p:nvSpPr>
          <p:spPr>
            <a:xfrm>
              <a:off x="2230839" y="5072433"/>
              <a:ext cx="1855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CC"/>
                  </a:solidFill>
                </a:rPr>
                <a:t>Dare</a:t>
              </a:r>
              <a:r>
                <a:rPr lang="en-US" sz="1200" dirty="0"/>
                <a:t> to try new Things  </a:t>
              </a:r>
            </a:p>
          </p:txBody>
        </p:sp>
        <p:pic>
          <p:nvPicPr>
            <p:cNvPr id="191" name="Picture 190" descr="A hand with a fist in the air&#10;&#10;Description automatically generated">
              <a:extLst>
                <a:ext uri="{FF2B5EF4-FFF2-40B4-BE49-F238E27FC236}">
                  <a16:creationId xmlns:a16="http://schemas.microsoft.com/office/drawing/2014/main" id="{CA66573F-78DB-69CB-DA10-3E23C1AA3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491" y="5079648"/>
              <a:ext cx="293063" cy="27432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542DEC-C42F-5893-3042-A87BC5745972}"/>
              </a:ext>
            </a:extLst>
          </p:cNvPr>
          <p:cNvGrpSpPr/>
          <p:nvPr/>
        </p:nvGrpSpPr>
        <p:grpSpPr>
          <a:xfrm>
            <a:off x="620891" y="4996641"/>
            <a:ext cx="2178433" cy="807913"/>
            <a:chOff x="1937776" y="5335347"/>
            <a:chExt cx="2178433" cy="807913"/>
          </a:xfrm>
        </p:grpSpPr>
        <p:sp>
          <p:nvSpPr>
            <p:cNvPr id="178" name="TextBox 97">
              <a:extLst>
                <a:ext uri="{FF2B5EF4-FFF2-40B4-BE49-F238E27FC236}">
                  <a16:creationId xmlns:a16="http://schemas.microsoft.com/office/drawing/2014/main" id="{1FAAC4A8-57EE-67C2-E4AF-D2FDBCDE7231}"/>
                </a:ext>
              </a:extLst>
            </p:cNvPr>
            <p:cNvSpPr txBox="1"/>
            <p:nvPr/>
          </p:nvSpPr>
          <p:spPr>
            <a:xfrm>
              <a:off x="2230839" y="5335347"/>
              <a:ext cx="1885370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cs typeface="Arial" panose="020B0604020202020204" pitchFamily="34" charset="0"/>
                </a:rPr>
                <a:t>Always think positively and believe that we can </a:t>
              </a:r>
              <a:r>
                <a:rPr lang="en-US" sz="1200" b="1" dirty="0">
                  <a:solidFill>
                    <a:srgbClr val="0000CC"/>
                  </a:solidFill>
                  <a:cs typeface="Arial" panose="020B0604020202020204" pitchFamily="34" charset="0"/>
                </a:rPr>
                <a:t>break our limits</a:t>
              </a:r>
              <a:r>
                <a:rPr lang="en-US" sz="1200" dirty="0">
                  <a:cs typeface="Arial" panose="020B0604020202020204" pitchFamily="34" charset="0"/>
                </a:rPr>
                <a:t>. </a:t>
              </a:r>
            </a:p>
            <a:p>
              <a:pPr algn="just"/>
              <a:endParaRPr lang="en-US" sz="1050" dirty="0">
                <a:cs typeface="Arial" panose="020B0604020202020204" pitchFamily="34" charset="0"/>
              </a:endParaRPr>
            </a:p>
          </p:txBody>
        </p:sp>
        <p:pic>
          <p:nvPicPr>
            <p:cNvPr id="192" name="Picture 191" descr="A cartoon of a box with a light bulb inside&#10;&#10;Description automatically generated">
              <a:extLst>
                <a:ext uri="{FF2B5EF4-FFF2-40B4-BE49-F238E27FC236}">
                  <a16:creationId xmlns:a16="http://schemas.microsoft.com/office/drawing/2014/main" id="{02F8CBAE-E4F5-2E3C-A1AC-1532C934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776" y="5501849"/>
              <a:ext cx="293063" cy="274320"/>
            </a:xfrm>
            <a:prstGeom prst="rect">
              <a:avLst/>
            </a:prstGeom>
          </p:spPr>
        </p:pic>
      </p:grpSp>
      <p:pic>
        <p:nvPicPr>
          <p:cNvPr id="194" name="Picture 19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E2FBB15-ADD6-A843-2852-AA1B0A4D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50" y="5291506"/>
            <a:ext cx="293063" cy="27432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5B87A4B-7612-7B92-A547-A8080549E1D8}"/>
              </a:ext>
            </a:extLst>
          </p:cNvPr>
          <p:cNvGrpSpPr/>
          <p:nvPr/>
        </p:nvGrpSpPr>
        <p:grpSpPr>
          <a:xfrm>
            <a:off x="620891" y="5533265"/>
            <a:ext cx="2561710" cy="333774"/>
            <a:chOff x="2225384" y="5889919"/>
            <a:chExt cx="2561710" cy="333774"/>
          </a:xfrm>
        </p:grpSpPr>
        <p:sp>
          <p:nvSpPr>
            <p:cNvPr id="185" name="TextBox 97">
              <a:extLst>
                <a:ext uri="{FF2B5EF4-FFF2-40B4-BE49-F238E27FC236}">
                  <a16:creationId xmlns:a16="http://schemas.microsoft.com/office/drawing/2014/main" id="{C6461DAE-AF93-82E6-6672-D895656C3EDA}"/>
                </a:ext>
              </a:extLst>
            </p:cNvPr>
            <p:cNvSpPr txBox="1"/>
            <p:nvPr/>
          </p:nvSpPr>
          <p:spPr>
            <a:xfrm>
              <a:off x="2516221" y="5946694"/>
              <a:ext cx="22708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CC"/>
                  </a:solidFill>
                  <a:cs typeface="Times New Roman" panose="02020603050405020304" pitchFamily="18" charset="0"/>
                </a:rPr>
                <a:t>Specification Analysis </a:t>
              </a:r>
              <a:r>
                <a:rPr lang="en-US" sz="1200" dirty="0">
                  <a:cs typeface="Times New Roman" panose="02020603050405020304" pitchFamily="18" charset="0"/>
                </a:rPr>
                <a:t>is Key</a:t>
              </a:r>
            </a:p>
          </p:txBody>
        </p:sp>
        <p:pic>
          <p:nvPicPr>
            <p:cNvPr id="196" name="Picture 195" descr="A magnifying glass and graph&#10;&#10;Description automatically generated">
              <a:extLst>
                <a:ext uri="{FF2B5EF4-FFF2-40B4-BE49-F238E27FC236}">
                  <a16:creationId xmlns:a16="http://schemas.microsoft.com/office/drawing/2014/main" id="{585FC6D5-4227-31F8-F412-2DF89EF8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84" y="5889919"/>
              <a:ext cx="293063" cy="274320"/>
            </a:xfrm>
            <a:prstGeom prst="rect">
              <a:avLst/>
            </a:prstGeom>
          </p:spPr>
        </p:pic>
      </p:grpSp>
      <p:sp>
        <p:nvSpPr>
          <p:cNvPr id="198" name="AutoShape 2" descr="VBA Macros | Guide to Record Macro in VBA with Excel Examples">
            <a:extLst>
              <a:ext uri="{FF2B5EF4-FFF2-40B4-BE49-F238E27FC236}">
                <a16:creationId xmlns:a16="http://schemas.microsoft.com/office/drawing/2014/main" id="{9F6F4C8F-A282-17B5-7743-0646777AAA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49230" y="3837597"/>
            <a:ext cx="92146" cy="9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Box 97">
            <a:extLst>
              <a:ext uri="{FF2B5EF4-FFF2-40B4-BE49-F238E27FC236}">
                <a16:creationId xmlns:a16="http://schemas.microsoft.com/office/drawing/2014/main" id="{09E23EB1-4C5F-C821-0C66-EFFAD39C7E23}"/>
              </a:ext>
            </a:extLst>
          </p:cNvPr>
          <p:cNvSpPr txBox="1"/>
          <p:nvPr/>
        </p:nvSpPr>
        <p:spPr>
          <a:xfrm>
            <a:off x="8884993" y="2111478"/>
            <a:ext cx="1452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998AB"/>
                </a:solidFill>
              </a:rPr>
              <a:t>WEB BASE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6EE34C-0C4C-D2F0-291F-C9BCD29DD394}"/>
              </a:ext>
            </a:extLst>
          </p:cNvPr>
          <p:cNvGrpSpPr/>
          <p:nvPr/>
        </p:nvGrpSpPr>
        <p:grpSpPr>
          <a:xfrm>
            <a:off x="8831065" y="1257390"/>
            <a:ext cx="1556821" cy="760477"/>
            <a:chOff x="9932354" y="1769678"/>
            <a:chExt cx="1556821" cy="76047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0ACFE94-C10B-8E39-2007-7F6C3DAC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7743" y="1769678"/>
              <a:ext cx="492648" cy="492648"/>
            </a:xfrm>
            <a:prstGeom prst="rect">
              <a:avLst/>
            </a:prstGeom>
          </p:spPr>
        </p:pic>
        <p:sp>
          <p:nvSpPr>
            <p:cNvPr id="90" name="TextBox 97">
              <a:extLst>
                <a:ext uri="{FF2B5EF4-FFF2-40B4-BE49-F238E27FC236}">
                  <a16:creationId xmlns:a16="http://schemas.microsoft.com/office/drawing/2014/main" id="{5CD6EA33-1B32-0B10-C816-5C72806BEAB7}"/>
                </a:ext>
              </a:extLst>
            </p:cNvPr>
            <p:cNvSpPr txBox="1"/>
            <p:nvPr/>
          </p:nvSpPr>
          <p:spPr>
            <a:xfrm>
              <a:off x="9932354" y="2160823"/>
              <a:ext cx="15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437F86"/>
                  </a:solidFill>
                </a:rPr>
                <a:t>Employee </a:t>
              </a:r>
              <a:r>
                <a:rPr lang="en-US" sz="900" b="1" dirty="0">
                  <a:solidFill>
                    <a:srgbClr val="437F86"/>
                  </a:solidFill>
                </a:rPr>
                <a:t>Without 365 Account + Attachment </a:t>
              </a:r>
              <a:endParaRPr lang="en-US" sz="900" dirty="0">
                <a:solidFill>
                  <a:srgbClr val="437F86"/>
                </a:solidFill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0414FB-7044-0D00-EB81-548B3E172CD7}"/>
              </a:ext>
            </a:extLst>
          </p:cNvPr>
          <p:cNvCxnSpPr>
            <a:cxnSpLocks/>
            <a:stCxn id="90" idx="2"/>
            <a:endCxn id="85" idx="0"/>
          </p:cNvCxnSpPr>
          <p:nvPr/>
        </p:nvCxnSpPr>
        <p:spPr>
          <a:xfrm>
            <a:off x="9609476" y="2017867"/>
            <a:ext cx="1953" cy="9361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20A483F-9312-05A4-1505-7376696C8E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789652"/>
              </p:ext>
            </p:extLst>
          </p:nvPr>
        </p:nvGraphicFramePr>
        <p:xfrm>
          <a:off x="7930885" y="4313034"/>
          <a:ext cx="2406980" cy="161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3D1F4C5F-7771-6BF1-C59F-A89D6ABD6496}"/>
              </a:ext>
            </a:extLst>
          </p:cNvPr>
          <p:cNvGrpSpPr/>
          <p:nvPr/>
        </p:nvGrpSpPr>
        <p:grpSpPr>
          <a:xfrm>
            <a:off x="7800535" y="714470"/>
            <a:ext cx="3813836" cy="285479"/>
            <a:chOff x="4704619" y="1022837"/>
            <a:chExt cx="10651580" cy="656433"/>
          </a:xfrm>
          <a:solidFill>
            <a:srgbClr val="6998AB"/>
          </a:solidFill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BF8E543-E4BF-2F8D-A3A2-280193E88A2B}"/>
                </a:ext>
              </a:extLst>
            </p:cNvPr>
            <p:cNvSpPr/>
            <p:nvPr/>
          </p:nvSpPr>
          <p:spPr>
            <a:xfrm>
              <a:off x="4704619" y="1022837"/>
              <a:ext cx="10651580" cy="65643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45">
              <a:extLst>
                <a:ext uri="{FF2B5EF4-FFF2-40B4-BE49-F238E27FC236}">
                  <a16:creationId xmlns:a16="http://schemas.microsoft.com/office/drawing/2014/main" id="{4FCE33AD-7FA3-DC15-1CC5-252CD84610CC}"/>
                </a:ext>
              </a:extLst>
            </p:cNvPr>
            <p:cNvSpPr txBox="1"/>
            <p:nvPr/>
          </p:nvSpPr>
          <p:spPr>
            <a:xfrm>
              <a:off x="4892946" y="1068975"/>
              <a:ext cx="10213584" cy="6015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NEXT PLANNING FOR SMART HRGA SYSTEM 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C3F2D83C-5C6E-73A4-1282-7E55C1AFC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785250"/>
              </p:ext>
            </p:extLst>
          </p:nvPr>
        </p:nvGraphicFramePr>
        <p:xfrm>
          <a:off x="441723" y="1237687"/>
          <a:ext cx="3536209" cy="3134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C2E83785-37FF-4E9C-9A8C-25970A434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9114449"/>
              </p:ext>
            </p:extLst>
          </p:nvPr>
        </p:nvGraphicFramePr>
        <p:xfrm>
          <a:off x="3802810" y="1115136"/>
          <a:ext cx="3480737" cy="3243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6CB0FE-EF6F-47BA-2A7D-E346458912A5}"/>
              </a:ext>
            </a:extLst>
          </p:cNvPr>
          <p:cNvCxnSpPr>
            <a:cxnSpLocks/>
          </p:cNvCxnSpPr>
          <p:nvPr/>
        </p:nvCxnSpPr>
        <p:spPr>
          <a:xfrm>
            <a:off x="9609476" y="4068442"/>
            <a:ext cx="0" cy="244592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B22F01-0E4E-191E-08FA-B53108F91820}"/>
              </a:ext>
            </a:extLst>
          </p:cNvPr>
          <p:cNvGrpSpPr/>
          <p:nvPr/>
        </p:nvGrpSpPr>
        <p:grpSpPr>
          <a:xfrm>
            <a:off x="1704884" y="714470"/>
            <a:ext cx="3813836" cy="287237"/>
            <a:chOff x="4704619" y="1022837"/>
            <a:chExt cx="10651580" cy="656433"/>
          </a:xfrm>
          <a:solidFill>
            <a:srgbClr val="6998AB"/>
          </a:solidFill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7DA54E8-9FEA-C8F1-E46C-29E7C74B610A}"/>
                </a:ext>
              </a:extLst>
            </p:cNvPr>
            <p:cNvSpPr/>
            <p:nvPr/>
          </p:nvSpPr>
          <p:spPr>
            <a:xfrm>
              <a:off x="4704619" y="1022837"/>
              <a:ext cx="10651580" cy="656433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45">
              <a:extLst>
                <a:ext uri="{FF2B5EF4-FFF2-40B4-BE49-F238E27FC236}">
                  <a16:creationId xmlns:a16="http://schemas.microsoft.com/office/drawing/2014/main" id="{E2215D8F-ABBF-E574-BD2F-B1A4BA7496D6}"/>
                </a:ext>
              </a:extLst>
            </p:cNvPr>
            <p:cNvSpPr txBox="1"/>
            <p:nvPr/>
          </p:nvSpPr>
          <p:spPr>
            <a:xfrm>
              <a:off x="4892946" y="1034147"/>
              <a:ext cx="10213584" cy="6369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SKILLS  MATRIX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TextBox 97">
            <a:extLst>
              <a:ext uri="{FF2B5EF4-FFF2-40B4-BE49-F238E27FC236}">
                <a16:creationId xmlns:a16="http://schemas.microsoft.com/office/drawing/2014/main" id="{53326781-95D9-D3B7-E020-F4D0B37134B1}"/>
              </a:ext>
            </a:extLst>
          </p:cNvPr>
          <p:cNvSpPr txBox="1"/>
          <p:nvPr/>
        </p:nvSpPr>
        <p:spPr>
          <a:xfrm>
            <a:off x="3744273" y="4743197"/>
            <a:ext cx="3030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solidFill>
                  <a:srgbClr val="0000CC"/>
                </a:solidFill>
              </a:rPr>
              <a:t>Current Analysis + PDCA </a:t>
            </a:r>
            <a:r>
              <a:rPr lang="en-US" sz="1200" dirty="0"/>
              <a:t>is must to  make a proper planning and targets before do something. </a:t>
            </a:r>
          </a:p>
        </p:txBody>
      </p:sp>
      <p:pic>
        <p:nvPicPr>
          <p:cNvPr id="55" name="Picture 54" descr="A clipboard with a pen and dart&#10;&#10;Description automatically generated">
            <a:extLst>
              <a:ext uri="{FF2B5EF4-FFF2-40B4-BE49-F238E27FC236}">
                <a16:creationId xmlns:a16="http://schemas.microsoft.com/office/drawing/2014/main" id="{4E148DD5-CD24-D8AA-3946-1ADCE8872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38" y="4862687"/>
            <a:ext cx="318186" cy="274320"/>
          </a:xfrm>
          <a:prstGeom prst="rect">
            <a:avLst/>
          </a:prstGeom>
        </p:spPr>
      </p:pic>
      <p:sp>
        <p:nvSpPr>
          <p:cNvPr id="59" name="TextBox 45">
            <a:extLst>
              <a:ext uri="{FF2B5EF4-FFF2-40B4-BE49-F238E27FC236}">
                <a16:creationId xmlns:a16="http://schemas.microsoft.com/office/drawing/2014/main" id="{5C50D087-F0A9-7263-A639-9ABFE8A2B750}"/>
              </a:ext>
            </a:extLst>
          </p:cNvPr>
          <p:cNvSpPr txBox="1"/>
          <p:nvPr/>
        </p:nvSpPr>
        <p:spPr>
          <a:xfrm>
            <a:off x="7983152" y="2398624"/>
            <a:ext cx="3631219" cy="161582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/>
              <a:t>Independent transportation allowance registration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Salary Correction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Work Permit Outside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Permit Work Leave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Training Report Form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Own Motor Vehicle Form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Claims For Official Travel Expenses by Private Vehicle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/>
              <a:t>Registration Of Independent Transportation Allowance Form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09D21-E559-E552-7629-0DFDF387D35A}"/>
              </a:ext>
            </a:extLst>
          </p:cNvPr>
          <p:cNvSpPr txBox="1"/>
          <p:nvPr/>
        </p:nvSpPr>
        <p:spPr>
          <a:xfrm>
            <a:off x="4127308" y="6401455"/>
            <a:ext cx="43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FF0000"/>
                </a:solidFill>
                <a:highlight>
                  <a:srgbClr val="FFFF00"/>
                </a:highlight>
              </a:rPr>
              <a:t>LEARN SOMETHING NEW TO IMPORVE SKILL</a:t>
            </a:r>
          </a:p>
        </p:txBody>
      </p:sp>
      <p:sp>
        <p:nvSpPr>
          <p:cNvPr id="4" name="TextBox 97">
            <a:extLst>
              <a:ext uri="{FF2B5EF4-FFF2-40B4-BE49-F238E27FC236}">
                <a16:creationId xmlns:a16="http://schemas.microsoft.com/office/drawing/2014/main" id="{771CA454-9E7F-A51B-6CD2-85CE85AF0606}"/>
              </a:ext>
            </a:extLst>
          </p:cNvPr>
          <p:cNvSpPr txBox="1"/>
          <p:nvPr/>
        </p:nvSpPr>
        <p:spPr>
          <a:xfrm>
            <a:off x="11276375" y="6432233"/>
            <a:ext cx="67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C5709"/>
                </a:solidFill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F11B5-9DC8-8C28-704C-A99DEBE58812}"/>
              </a:ext>
            </a:extLst>
          </p:cNvPr>
          <p:cNvSpPr txBox="1"/>
          <p:nvPr/>
        </p:nvSpPr>
        <p:spPr>
          <a:xfrm>
            <a:off x="1873610" y="16469"/>
            <a:ext cx="872871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37F8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POINT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B41D9F-D706-D0E7-8BF1-B2ADC1737D6E}"/>
              </a:ext>
            </a:extLst>
          </p:cNvPr>
          <p:cNvCxnSpPr>
            <a:cxnSpLocks/>
          </p:cNvCxnSpPr>
          <p:nvPr/>
        </p:nvCxnSpPr>
        <p:spPr>
          <a:xfrm>
            <a:off x="0" y="516044"/>
            <a:ext cx="1227649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165D380-635E-2846-0C27-CCB6AC9C8518}"/>
              </a:ext>
            </a:extLst>
          </p:cNvPr>
          <p:cNvGrpSpPr/>
          <p:nvPr/>
        </p:nvGrpSpPr>
        <p:grpSpPr>
          <a:xfrm>
            <a:off x="123664" y="6239701"/>
            <a:ext cx="11854674" cy="566739"/>
            <a:chOff x="158438" y="8637950"/>
            <a:chExt cx="11346797" cy="56673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4BE7F7-C068-2B7E-AA3B-FD10ADA9E60B}"/>
                </a:ext>
              </a:extLst>
            </p:cNvPr>
            <p:cNvCxnSpPr/>
            <p:nvPr/>
          </p:nvCxnSpPr>
          <p:spPr>
            <a:xfrm>
              <a:off x="1682857" y="8742189"/>
              <a:ext cx="9822378" cy="0"/>
            </a:xfrm>
            <a:prstGeom prst="line">
              <a:avLst/>
            </a:prstGeom>
            <a:ln>
              <a:solidFill>
                <a:srgbClr val="D22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95F482-FBF0-99EA-81F6-24A35773B8C5}"/>
                </a:ext>
              </a:extLst>
            </p:cNvPr>
            <p:cNvGrpSpPr/>
            <p:nvPr/>
          </p:nvGrpSpPr>
          <p:grpSpPr>
            <a:xfrm>
              <a:off x="158438" y="8637950"/>
              <a:ext cx="4997338" cy="566739"/>
              <a:chOff x="-1156098" y="8491512"/>
              <a:chExt cx="6512347" cy="738555"/>
            </a:xfrm>
          </p:grpSpPr>
          <p:pic>
            <p:nvPicPr>
              <p:cNvPr id="9" name="図 7">
                <a:extLst>
                  <a:ext uri="{FF2B5EF4-FFF2-40B4-BE49-F238E27FC236}">
                    <a16:creationId xmlns:a16="http://schemas.microsoft.com/office/drawing/2014/main" id="{29F78EE4-F3B2-B7C0-FEAF-68607830D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156098" y="8611628"/>
                <a:ext cx="1459229" cy="5563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0337453-ED7B-4C8C-83B1-6FF3DA16A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882" y="8491512"/>
                <a:ext cx="267384" cy="738552"/>
              </a:xfrm>
              <a:prstGeom prst="rect">
                <a:avLst/>
              </a:prstGeom>
            </p:spPr>
          </p:pic>
          <p:sp>
            <p:nvSpPr>
              <p:cNvPr id="11" name="TextBox 19">
                <a:extLst>
                  <a:ext uri="{FF2B5EF4-FFF2-40B4-BE49-F238E27FC236}">
                    <a16:creationId xmlns:a16="http://schemas.microsoft.com/office/drawing/2014/main" id="{C4E44C00-C2DD-010B-E148-8DC84201F2A9}"/>
                  </a:ext>
                </a:extLst>
              </p:cNvPr>
              <p:cNvSpPr txBox="1"/>
              <p:nvPr/>
            </p:nvSpPr>
            <p:spPr>
              <a:xfrm>
                <a:off x="768018" y="8655360"/>
                <a:ext cx="4328328" cy="27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PT. DENSO MANUFACTURING INDONESIA</a:t>
                </a:r>
              </a:p>
            </p:txBody>
          </p:sp>
          <p:sp>
            <p:nvSpPr>
              <p:cNvPr id="12" name="TextBox 20">
                <a:extLst>
                  <a:ext uri="{FF2B5EF4-FFF2-40B4-BE49-F238E27FC236}">
                    <a16:creationId xmlns:a16="http://schemas.microsoft.com/office/drawing/2014/main" id="{F0499D1C-223F-1AC2-EC5F-A36A18FCCEC9}"/>
                  </a:ext>
                </a:extLst>
              </p:cNvPr>
              <p:cNvSpPr txBox="1"/>
              <p:nvPr/>
            </p:nvSpPr>
            <p:spPr>
              <a:xfrm>
                <a:off x="754903" y="8789222"/>
                <a:ext cx="4328328" cy="27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5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Development</a:t>
                </a:r>
              </a:p>
            </p:txBody>
          </p:sp>
          <p:sp>
            <p:nvSpPr>
              <p:cNvPr id="13" name="TextBox 21">
                <a:extLst>
                  <a:ext uri="{FF2B5EF4-FFF2-40B4-BE49-F238E27FC236}">
                    <a16:creationId xmlns:a16="http://schemas.microsoft.com/office/drawing/2014/main" id="{1D7DF40F-D1F3-2ADB-C763-4F3AD09004BA}"/>
                  </a:ext>
                </a:extLst>
              </p:cNvPr>
              <p:cNvSpPr txBox="1"/>
              <p:nvPr/>
            </p:nvSpPr>
            <p:spPr>
              <a:xfrm>
                <a:off x="754900" y="8977720"/>
                <a:ext cx="4601349" cy="252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7667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5334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13002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50669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88336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26003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63670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301338" algn="l" defTabSz="1075334" rtl="0" eaLnBrk="1" latinLnBrk="0" hangingPunct="1">
                  <a:defRPr sz="211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75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@ DENSO CORPORATION All Rights Reserved.</a:t>
                </a:r>
              </a:p>
            </p:txBody>
          </p:sp>
        </p:grpSp>
      </p:grpSp>
      <p:pic>
        <p:nvPicPr>
          <p:cNvPr id="1026" name="Picture 2" descr="A Microsoft Power BI Cheat Sheet | Nexacu">
            <a:extLst>
              <a:ext uri="{FF2B5EF4-FFF2-40B4-BE49-F238E27FC236}">
                <a16:creationId xmlns:a16="http://schemas.microsoft.com/office/drawing/2014/main" id="{5F795714-0DF9-5736-E1A7-F1414C26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886" y="4771647"/>
            <a:ext cx="1257481" cy="6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6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egi Panjang 16">
            <a:extLst>
              <a:ext uri="{FF2B5EF4-FFF2-40B4-BE49-F238E27FC236}">
                <a16:creationId xmlns:a16="http://schemas.microsoft.com/office/drawing/2014/main" id="{1C04E42C-12F0-29CF-6519-9DAF86B42D17}"/>
              </a:ext>
            </a:extLst>
          </p:cNvPr>
          <p:cNvSpPr/>
          <p:nvPr/>
        </p:nvSpPr>
        <p:spPr>
          <a:xfrm>
            <a:off x="306748" y="5443307"/>
            <a:ext cx="6861838" cy="113620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rsegi Panjang 16">
            <a:extLst>
              <a:ext uri="{FF2B5EF4-FFF2-40B4-BE49-F238E27FC236}">
                <a16:creationId xmlns:a16="http://schemas.microsoft.com/office/drawing/2014/main" id="{A7059AB9-F19D-8CFE-A484-540DEC8714CD}"/>
              </a:ext>
            </a:extLst>
          </p:cNvPr>
          <p:cNvSpPr/>
          <p:nvPr/>
        </p:nvSpPr>
        <p:spPr>
          <a:xfrm>
            <a:off x="312055" y="3234605"/>
            <a:ext cx="2183712" cy="206067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ersegi Panjang 16">
            <a:extLst>
              <a:ext uri="{FF2B5EF4-FFF2-40B4-BE49-F238E27FC236}">
                <a16:creationId xmlns:a16="http://schemas.microsoft.com/office/drawing/2014/main" id="{72CF25B6-52DD-4956-05DA-CCB300D97122}"/>
              </a:ext>
            </a:extLst>
          </p:cNvPr>
          <p:cNvSpPr/>
          <p:nvPr/>
        </p:nvSpPr>
        <p:spPr>
          <a:xfrm>
            <a:off x="2614975" y="3241547"/>
            <a:ext cx="2183712" cy="205373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ersegi Panjang 16">
            <a:extLst>
              <a:ext uri="{FF2B5EF4-FFF2-40B4-BE49-F238E27FC236}">
                <a16:creationId xmlns:a16="http://schemas.microsoft.com/office/drawing/2014/main" id="{4AA8D0DF-488F-F8C3-9FD9-962310C14FCD}"/>
              </a:ext>
            </a:extLst>
          </p:cNvPr>
          <p:cNvSpPr/>
          <p:nvPr/>
        </p:nvSpPr>
        <p:spPr>
          <a:xfrm>
            <a:off x="4979737" y="3241547"/>
            <a:ext cx="2183712" cy="205373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rsegi Panjang 16">
            <a:extLst>
              <a:ext uri="{FF2B5EF4-FFF2-40B4-BE49-F238E27FC236}">
                <a16:creationId xmlns:a16="http://schemas.microsoft.com/office/drawing/2014/main" id="{90DDDD08-3CC8-F653-CB26-FB4C8CC6DC66}"/>
              </a:ext>
            </a:extLst>
          </p:cNvPr>
          <p:cNvSpPr/>
          <p:nvPr/>
        </p:nvSpPr>
        <p:spPr>
          <a:xfrm>
            <a:off x="4984874" y="1015463"/>
            <a:ext cx="2183712" cy="205373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rsegi Panjang 16">
            <a:extLst>
              <a:ext uri="{FF2B5EF4-FFF2-40B4-BE49-F238E27FC236}">
                <a16:creationId xmlns:a16="http://schemas.microsoft.com/office/drawing/2014/main" id="{80663534-8005-8242-D449-C9A6A9353221}"/>
              </a:ext>
            </a:extLst>
          </p:cNvPr>
          <p:cNvSpPr/>
          <p:nvPr/>
        </p:nvSpPr>
        <p:spPr>
          <a:xfrm>
            <a:off x="2618282" y="1016501"/>
            <a:ext cx="2183712" cy="205373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rsegi Panjang 16">
            <a:extLst>
              <a:ext uri="{FF2B5EF4-FFF2-40B4-BE49-F238E27FC236}">
                <a16:creationId xmlns:a16="http://schemas.microsoft.com/office/drawing/2014/main" id="{F4594355-2E00-DC0C-AC83-4ACA2457003F}"/>
              </a:ext>
            </a:extLst>
          </p:cNvPr>
          <p:cNvSpPr/>
          <p:nvPr/>
        </p:nvSpPr>
        <p:spPr>
          <a:xfrm>
            <a:off x="312055" y="1015463"/>
            <a:ext cx="2183712" cy="205373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D9876D-C477-798A-ABB7-F71D675A718C}"/>
              </a:ext>
            </a:extLst>
          </p:cNvPr>
          <p:cNvSpPr/>
          <p:nvPr/>
        </p:nvSpPr>
        <p:spPr>
          <a:xfrm>
            <a:off x="174402" y="901397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0D0ACE-DD98-EC15-D679-9CD1B55D4D2F}"/>
              </a:ext>
            </a:extLst>
          </p:cNvPr>
          <p:cNvSpPr/>
          <p:nvPr/>
        </p:nvSpPr>
        <p:spPr>
          <a:xfrm>
            <a:off x="2511106" y="898485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C7B765D-D730-8175-E094-41AD4B414ED8}"/>
              </a:ext>
            </a:extLst>
          </p:cNvPr>
          <p:cNvSpPr/>
          <p:nvPr/>
        </p:nvSpPr>
        <p:spPr>
          <a:xfrm>
            <a:off x="4895691" y="900059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CA8168F-5661-6092-B39A-B794152B15CB}"/>
              </a:ext>
            </a:extLst>
          </p:cNvPr>
          <p:cNvSpPr/>
          <p:nvPr/>
        </p:nvSpPr>
        <p:spPr>
          <a:xfrm>
            <a:off x="154105" y="3158958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EF269B-47C6-7C81-7C70-2D48D2A070B8}"/>
              </a:ext>
            </a:extLst>
          </p:cNvPr>
          <p:cNvSpPr/>
          <p:nvPr/>
        </p:nvSpPr>
        <p:spPr>
          <a:xfrm>
            <a:off x="2539177" y="3170424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C0DD344-2D70-0F19-952E-F0855B336F34}"/>
              </a:ext>
            </a:extLst>
          </p:cNvPr>
          <p:cNvSpPr/>
          <p:nvPr/>
        </p:nvSpPr>
        <p:spPr>
          <a:xfrm>
            <a:off x="4906719" y="315319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148FEF3-A1D2-94CA-2F5C-EE39C19FB348}"/>
              </a:ext>
            </a:extLst>
          </p:cNvPr>
          <p:cNvSpPr/>
          <p:nvPr/>
        </p:nvSpPr>
        <p:spPr>
          <a:xfrm>
            <a:off x="205151" y="534807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3A0F0B89-7415-B313-46D6-556D197B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09" y="855677"/>
            <a:ext cx="548640" cy="54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D67AB-6B99-8A43-B383-F2DBFD3B50C8}"/>
              </a:ext>
            </a:extLst>
          </p:cNvPr>
          <p:cNvSpPr txBox="1"/>
          <p:nvPr/>
        </p:nvSpPr>
        <p:spPr>
          <a:xfrm>
            <a:off x="295235" y="2099891"/>
            <a:ext cx="21984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SCAN QRCODE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akses</a:t>
            </a:r>
            <a:r>
              <a:rPr lang="en-US" sz="1400" dirty="0"/>
              <a:t> form. Anda </a:t>
            </a:r>
            <a:r>
              <a:rPr lang="en-US" sz="1400" dirty="0" err="1"/>
              <a:t>disa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QRCode</a:t>
            </a:r>
            <a:r>
              <a:rPr lang="en-US" sz="1400" dirty="0"/>
              <a:t> di Portal DMIA.</a:t>
            </a:r>
          </a:p>
        </p:txBody>
      </p:sp>
      <p:pic>
        <p:nvPicPr>
          <p:cNvPr id="6" name="Picture 5" descr="A qr code on a red background&#10;&#10;Description automatically generated">
            <a:extLst>
              <a:ext uri="{FF2B5EF4-FFF2-40B4-BE49-F238E27FC236}">
                <a16:creationId xmlns:a16="http://schemas.microsoft.com/office/drawing/2014/main" id="{19DCBC41-2763-1E98-FA72-F013C6A29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2" y="1206155"/>
            <a:ext cx="739826" cy="733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2B818-4E79-72A9-D2F2-C7B525D33D04}"/>
              </a:ext>
            </a:extLst>
          </p:cNvPr>
          <p:cNvSpPr txBox="1"/>
          <p:nvPr/>
        </p:nvSpPr>
        <p:spPr>
          <a:xfrm>
            <a:off x="312055" y="274129"/>
            <a:ext cx="11565156" cy="523220"/>
          </a:xfrm>
          <a:prstGeom prst="rect">
            <a:avLst/>
          </a:prstGeom>
          <a:solidFill>
            <a:srgbClr val="8C19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 PERMOHONAN PERGANTIAN ID CARD</a:t>
            </a:r>
          </a:p>
        </p:txBody>
      </p:sp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20D2E15B-E440-CDBC-F93C-48760CE73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1436" y="855677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A41A21-AF7C-D761-3DB2-404DAE61E0CB}"/>
              </a:ext>
            </a:extLst>
          </p:cNvPr>
          <p:cNvSpPr txBox="1"/>
          <p:nvPr/>
        </p:nvSpPr>
        <p:spPr>
          <a:xfrm>
            <a:off x="2605027" y="2074854"/>
            <a:ext cx="21984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ISI FORM </a:t>
            </a:r>
            <a:r>
              <a:rPr lang="en-US" sz="1400" dirty="0" err="1"/>
              <a:t>dengan</a:t>
            </a:r>
            <a:r>
              <a:rPr lang="en-US" sz="1400" dirty="0"/>
              <a:t> data yang </a:t>
            </a:r>
            <a:r>
              <a:rPr lang="en-US" sz="1400" dirty="0" err="1"/>
              <a:t>benar</a:t>
            </a:r>
            <a:r>
              <a:rPr lang="en-US" sz="1400" dirty="0"/>
              <a:t>. </a:t>
            </a:r>
            <a:r>
              <a:rPr lang="en-US" sz="1400" dirty="0" err="1"/>
              <a:t>Kesalahan</a:t>
            </a:r>
            <a:r>
              <a:rPr lang="en-US" sz="1400" dirty="0"/>
              <a:t> data </a:t>
            </a:r>
            <a:r>
              <a:rPr lang="en-US" sz="1400" dirty="0" err="1"/>
              <a:t>menyebabkan</a:t>
            </a:r>
            <a:r>
              <a:rPr lang="en-US" sz="1400" dirty="0"/>
              <a:t> form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terproses</a:t>
            </a:r>
            <a:r>
              <a:rPr lang="en-US" sz="1400" dirty="0"/>
              <a:t>.</a:t>
            </a:r>
          </a:p>
        </p:txBody>
      </p:sp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7E5A8E6A-55F5-4AC4-3A1F-52C3E554A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9971" y="855677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038B1B-E0CA-8F6A-000E-6F8887699572}"/>
              </a:ext>
            </a:extLst>
          </p:cNvPr>
          <p:cNvSpPr txBox="1"/>
          <p:nvPr/>
        </p:nvSpPr>
        <p:spPr>
          <a:xfrm>
            <a:off x="4986313" y="2153169"/>
            <a:ext cx="2182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TERIMA NOTIFIKASI </a:t>
            </a:r>
          </a:p>
          <a:p>
            <a:pPr algn="just"/>
            <a:r>
              <a:rPr lang="en-US" sz="1400" dirty="0"/>
              <a:t>Email </a:t>
            </a:r>
            <a:r>
              <a:rPr lang="en-US" sz="1400" dirty="0" err="1"/>
              <a:t>terkait</a:t>
            </a:r>
            <a:r>
              <a:rPr lang="en-US" sz="1400" dirty="0"/>
              <a:t> permohonan </a:t>
            </a:r>
            <a:r>
              <a:rPr lang="en-US" sz="1400" dirty="0" err="1"/>
              <a:t>pergantian</a:t>
            </a:r>
            <a:r>
              <a:rPr lang="en-US" sz="1400" dirty="0"/>
              <a:t> ID Card Anda.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6AD484-6C9B-23DF-86F7-53878CB7A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5704" y="1253180"/>
            <a:ext cx="1473080" cy="8685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28">
            <a:extLst>
              <a:ext uri="{FF2B5EF4-FFF2-40B4-BE49-F238E27FC236}">
                <a16:creationId xmlns:a16="http://schemas.microsoft.com/office/drawing/2014/main" id="{C157EBFD-CC8E-B6D9-5C70-C58024BE9C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816" t="11262" r="27767" b="26805"/>
          <a:stretch/>
        </p:blipFill>
        <p:spPr>
          <a:xfrm>
            <a:off x="3059412" y="1183821"/>
            <a:ext cx="984506" cy="7721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Graphic 16" descr="Badge 4 with solid fill">
            <a:extLst>
              <a:ext uri="{FF2B5EF4-FFF2-40B4-BE49-F238E27FC236}">
                <a16:creationId xmlns:a16="http://schemas.microsoft.com/office/drawing/2014/main" id="{45F688B2-F1D8-C832-7D64-778749EE88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805" y="3120170"/>
            <a:ext cx="548640" cy="548640"/>
          </a:xfrm>
          <a:prstGeom prst="rect">
            <a:avLst/>
          </a:prstGeom>
        </p:spPr>
      </p:pic>
      <p:pic>
        <p:nvPicPr>
          <p:cNvPr id="14" name="Graphic 14" descr="Badge 5 with solid fill">
            <a:extLst>
              <a:ext uri="{FF2B5EF4-FFF2-40B4-BE49-F238E27FC236}">
                <a16:creationId xmlns:a16="http://schemas.microsoft.com/office/drawing/2014/main" id="{C959E119-F215-9B54-6453-7FF480C9C2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81343" y="3120170"/>
            <a:ext cx="548640" cy="54864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07550BF2-09EC-2B52-FFB5-D6F5264FC303}"/>
              </a:ext>
            </a:extLst>
          </p:cNvPr>
          <p:cNvSpPr txBox="1"/>
          <p:nvPr/>
        </p:nvSpPr>
        <p:spPr>
          <a:xfrm>
            <a:off x="311801" y="4101569"/>
            <a:ext cx="2177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TERIMA NOTIFIKASI</a:t>
            </a:r>
          </a:p>
          <a:p>
            <a:pPr algn="just"/>
            <a:r>
              <a:rPr lang="en-US" sz="1400" dirty="0"/>
              <a:t>Email feedback approval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atasan</a:t>
            </a:r>
            <a:r>
              <a:rPr lang="en-US" sz="1400" dirty="0"/>
              <a:t> </a:t>
            </a:r>
            <a:r>
              <a:rPr lang="en-US" sz="1400" dirty="0" err="1"/>
              <a:t>langsung</a:t>
            </a:r>
            <a:r>
              <a:rPr lang="en-US" sz="1400" dirty="0"/>
              <a:t> Anda </a:t>
            </a:r>
            <a:r>
              <a:rPr lang="en-US" sz="1400" dirty="0" err="1"/>
              <a:t>mengenai</a:t>
            </a:r>
            <a:r>
              <a:rPr lang="en-US" sz="1400" dirty="0"/>
              <a:t> permohonan </a:t>
            </a:r>
            <a:r>
              <a:rPr lang="en-US" sz="1400" dirty="0" err="1"/>
              <a:t>pergantian</a:t>
            </a:r>
            <a:r>
              <a:rPr lang="en-US" sz="1400" dirty="0"/>
              <a:t> ID Card Anda.</a:t>
            </a:r>
          </a:p>
        </p:txBody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BC6122B2-2D60-6701-9698-FEAA9768C8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4975" y="1154150"/>
            <a:ext cx="971653" cy="971653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4C5CECE0-C4E8-DFAC-AF83-1E39904FB9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83254" y="1336614"/>
            <a:ext cx="555518" cy="555518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6289B22D-CCCC-39FF-5DF0-D711F12621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8100" y="1055054"/>
            <a:ext cx="507668" cy="50766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1" name="Gambar 30">
            <a:extLst>
              <a:ext uri="{FF2B5EF4-FFF2-40B4-BE49-F238E27FC236}">
                <a16:creationId xmlns:a16="http://schemas.microsoft.com/office/drawing/2014/main" id="{147DD96F-A722-2F90-96E8-9808270BED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4663" y="3336071"/>
            <a:ext cx="548640" cy="548640"/>
          </a:xfrm>
          <a:prstGeom prst="rect">
            <a:avLst/>
          </a:prstGeom>
        </p:spPr>
      </p:pic>
      <p:grpSp>
        <p:nvGrpSpPr>
          <p:cNvPr id="42" name="Grup 41">
            <a:extLst>
              <a:ext uri="{FF2B5EF4-FFF2-40B4-BE49-F238E27FC236}">
                <a16:creationId xmlns:a16="http://schemas.microsoft.com/office/drawing/2014/main" id="{403DADF3-5E9A-FD7A-C8F5-C3E87F522D6E}"/>
              </a:ext>
            </a:extLst>
          </p:cNvPr>
          <p:cNvGrpSpPr/>
          <p:nvPr/>
        </p:nvGrpSpPr>
        <p:grpSpPr>
          <a:xfrm>
            <a:off x="3727829" y="3387558"/>
            <a:ext cx="576308" cy="516528"/>
            <a:chOff x="2136576" y="5373253"/>
            <a:chExt cx="1095188" cy="906160"/>
          </a:xfrm>
        </p:grpSpPr>
        <p:pic>
          <p:nvPicPr>
            <p:cNvPr id="33" name="Gambar 32">
              <a:extLst>
                <a:ext uri="{FF2B5EF4-FFF2-40B4-BE49-F238E27FC236}">
                  <a16:creationId xmlns:a16="http://schemas.microsoft.com/office/drawing/2014/main" id="{F3E6F419-2986-A80B-7163-862FF348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36576" y="5465445"/>
              <a:ext cx="813968" cy="813968"/>
            </a:xfrm>
            <a:prstGeom prst="rect">
              <a:avLst/>
            </a:prstGeom>
          </p:spPr>
        </p:pic>
        <p:pic>
          <p:nvPicPr>
            <p:cNvPr id="37" name="Grafik 36" descr="Lencana Centang1 kerangka">
              <a:extLst>
                <a:ext uri="{FF2B5EF4-FFF2-40B4-BE49-F238E27FC236}">
                  <a16:creationId xmlns:a16="http://schemas.microsoft.com/office/drawing/2014/main" id="{50E4AF7C-92A3-9A2B-241C-2C89467E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774564" y="5373253"/>
              <a:ext cx="457200" cy="457200"/>
            </a:xfrm>
            <a:prstGeom prst="rect">
              <a:avLst/>
            </a:prstGeom>
          </p:spPr>
        </p:pic>
      </p:grpSp>
      <p:grpSp>
        <p:nvGrpSpPr>
          <p:cNvPr id="43" name="Grup 42">
            <a:extLst>
              <a:ext uri="{FF2B5EF4-FFF2-40B4-BE49-F238E27FC236}">
                <a16:creationId xmlns:a16="http://schemas.microsoft.com/office/drawing/2014/main" id="{D67F39B8-DCBD-A35A-15E8-E1F278D75FA7}"/>
              </a:ext>
            </a:extLst>
          </p:cNvPr>
          <p:cNvGrpSpPr/>
          <p:nvPr/>
        </p:nvGrpSpPr>
        <p:grpSpPr>
          <a:xfrm>
            <a:off x="6077113" y="3332741"/>
            <a:ext cx="643953" cy="550838"/>
            <a:chOff x="3363627" y="5270769"/>
            <a:chExt cx="1135112" cy="1008644"/>
          </a:xfrm>
        </p:grpSpPr>
        <p:pic>
          <p:nvPicPr>
            <p:cNvPr id="35" name="Gambar 34">
              <a:extLst>
                <a:ext uri="{FF2B5EF4-FFF2-40B4-BE49-F238E27FC236}">
                  <a16:creationId xmlns:a16="http://schemas.microsoft.com/office/drawing/2014/main" id="{CC5CF5BC-EE64-5093-A2E5-F36EB8A4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63627" y="5407247"/>
              <a:ext cx="872166" cy="872166"/>
            </a:xfrm>
            <a:prstGeom prst="rect">
              <a:avLst/>
            </a:prstGeom>
          </p:spPr>
        </p:pic>
        <p:pic>
          <p:nvPicPr>
            <p:cNvPr id="40" name="Grafik 39" descr="Lencana Centang1 kerangka">
              <a:extLst>
                <a:ext uri="{FF2B5EF4-FFF2-40B4-BE49-F238E27FC236}">
                  <a16:creationId xmlns:a16="http://schemas.microsoft.com/office/drawing/2014/main" id="{FE4A24EC-05D8-F66A-4914-9A57D43D9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41539" y="5270769"/>
              <a:ext cx="457200" cy="457200"/>
            </a:xfrm>
            <a:prstGeom prst="rect">
              <a:avLst/>
            </a:prstGeom>
          </p:spPr>
        </p:pic>
      </p:grpSp>
      <p:sp>
        <p:nvSpPr>
          <p:cNvPr id="45" name="TextBox 8">
            <a:extLst>
              <a:ext uri="{FF2B5EF4-FFF2-40B4-BE49-F238E27FC236}">
                <a16:creationId xmlns:a16="http://schemas.microsoft.com/office/drawing/2014/main" id="{393208AA-06DB-7DA3-AC2E-53EB5794A4B7}"/>
              </a:ext>
            </a:extLst>
          </p:cNvPr>
          <p:cNvSpPr txBox="1"/>
          <p:nvPr/>
        </p:nvSpPr>
        <p:spPr>
          <a:xfrm>
            <a:off x="1748374" y="5681066"/>
            <a:ext cx="5023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AMBIL ID CARD </a:t>
            </a:r>
            <a:r>
              <a:rPr lang="en-US" sz="1400" dirty="0" err="1"/>
              <a:t>baru</a:t>
            </a:r>
            <a:r>
              <a:rPr lang="en-US" sz="1400" dirty="0"/>
              <a:t> Anda di HR </a:t>
            </a:r>
            <a:r>
              <a:rPr lang="en-US" sz="1400" dirty="0" err="1"/>
              <a:t>Departement</a:t>
            </a:r>
            <a:r>
              <a:rPr lang="en-US" sz="1400" dirty="0"/>
              <a:t>. (Office DMIA Lt. 2)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notifikasi</a:t>
            </a:r>
            <a:r>
              <a:rPr lang="en-US" sz="1400" dirty="0"/>
              <a:t> </a:t>
            </a: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pergantian</a:t>
            </a:r>
            <a:r>
              <a:rPr lang="en-US" sz="1400" dirty="0"/>
              <a:t> ID Card </a:t>
            </a:r>
            <a:r>
              <a:rPr lang="en-US" sz="1400" b="1" dirty="0">
                <a:solidFill>
                  <a:srgbClr val="00B050"/>
                </a:solidFill>
              </a:rPr>
              <a:t>TELAH DI PROSES </a:t>
            </a:r>
            <a:r>
              <a:rPr lang="en-US" sz="1400" dirty="0"/>
              <a:t>oleh Team HRGA.</a:t>
            </a:r>
          </a:p>
        </p:txBody>
      </p:sp>
      <p:pic>
        <p:nvPicPr>
          <p:cNvPr id="47" name="Gambar 46">
            <a:extLst>
              <a:ext uri="{FF2B5EF4-FFF2-40B4-BE49-F238E27FC236}">
                <a16:creationId xmlns:a16="http://schemas.microsoft.com/office/drawing/2014/main" id="{ACD157FC-69C6-2318-35D5-4BF543AB73A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1602" y="5606786"/>
            <a:ext cx="831321" cy="831321"/>
          </a:xfrm>
          <a:prstGeom prst="rect">
            <a:avLst/>
          </a:prstGeom>
        </p:spPr>
      </p:pic>
      <p:sp>
        <p:nvSpPr>
          <p:cNvPr id="48" name="TextBox 8">
            <a:extLst>
              <a:ext uri="{FF2B5EF4-FFF2-40B4-BE49-F238E27FC236}">
                <a16:creationId xmlns:a16="http://schemas.microsoft.com/office/drawing/2014/main" id="{E6DAC39C-7B01-F6A6-FBFD-7E697D5B8EC6}"/>
              </a:ext>
            </a:extLst>
          </p:cNvPr>
          <p:cNvSpPr txBox="1"/>
          <p:nvPr/>
        </p:nvSpPr>
        <p:spPr>
          <a:xfrm>
            <a:off x="818929" y="3824672"/>
            <a:ext cx="1129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Atasan</a:t>
            </a:r>
            <a:r>
              <a:rPr lang="en-US" sz="1050" dirty="0"/>
              <a:t> </a:t>
            </a:r>
            <a:r>
              <a:rPr lang="en-US" sz="1050" dirty="0" err="1"/>
              <a:t>Langsung</a:t>
            </a:r>
            <a:endParaRPr lang="en-US" sz="1050" dirty="0"/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48CC5C5E-B92F-5C1A-4B86-E648C26026F6}"/>
              </a:ext>
            </a:extLst>
          </p:cNvPr>
          <p:cNvSpPr txBox="1"/>
          <p:nvPr/>
        </p:nvSpPr>
        <p:spPr>
          <a:xfrm>
            <a:off x="3389297" y="3891355"/>
            <a:ext cx="853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GA Staff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52346F4A-8764-2F8D-51C1-BDD3CFCF5038}"/>
              </a:ext>
            </a:extLst>
          </p:cNvPr>
          <p:cNvSpPr txBox="1"/>
          <p:nvPr/>
        </p:nvSpPr>
        <p:spPr>
          <a:xfrm>
            <a:off x="5727070" y="3842649"/>
            <a:ext cx="853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HR Staff</a:t>
            </a:r>
          </a:p>
        </p:txBody>
      </p:sp>
      <p:sp>
        <p:nvSpPr>
          <p:cNvPr id="21" name="Persegi Panjang 16">
            <a:extLst>
              <a:ext uri="{FF2B5EF4-FFF2-40B4-BE49-F238E27FC236}">
                <a16:creationId xmlns:a16="http://schemas.microsoft.com/office/drawing/2014/main" id="{2329A366-9715-95FE-B2A7-4F0967E4194E}"/>
              </a:ext>
            </a:extLst>
          </p:cNvPr>
          <p:cNvSpPr/>
          <p:nvPr/>
        </p:nvSpPr>
        <p:spPr>
          <a:xfrm>
            <a:off x="7318165" y="1015462"/>
            <a:ext cx="4561779" cy="98527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9866D3-7FE9-75A5-14A2-16033BDC8B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25" t="67605" b="-287"/>
          <a:stretch/>
        </p:blipFill>
        <p:spPr>
          <a:xfrm>
            <a:off x="7444060" y="2332224"/>
            <a:ext cx="2556675" cy="5427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9CF0520-1FFF-4512-12B6-EFF6BA3821A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6658" t="66012" r="26551"/>
          <a:stretch/>
        </p:blipFill>
        <p:spPr>
          <a:xfrm>
            <a:off x="7436591" y="1255519"/>
            <a:ext cx="2561200" cy="587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D8E58E-D0F9-D50E-A6AA-ED3B51BB62C3}"/>
              </a:ext>
            </a:extLst>
          </p:cNvPr>
          <p:cNvSpPr txBox="1"/>
          <p:nvPr/>
        </p:nvSpPr>
        <p:spPr>
          <a:xfrm>
            <a:off x="10000735" y="2053531"/>
            <a:ext cx="1893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/>
              <a:t>Notifikasi</a:t>
            </a:r>
            <a:r>
              <a:rPr lang="en-US" sz="1200" b="1" dirty="0"/>
              <a:t> </a:t>
            </a:r>
            <a:r>
              <a:rPr lang="en-US" sz="1200" dirty="0"/>
              <a:t>permohonan </a:t>
            </a:r>
            <a:r>
              <a:rPr lang="en-US" sz="1200" dirty="0" err="1"/>
              <a:t>pergantian</a:t>
            </a:r>
            <a:r>
              <a:rPr lang="en-US" sz="1200" dirty="0"/>
              <a:t> ID Card </a:t>
            </a:r>
            <a:r>
              <a:rPr lang="en-US" sz="1200" dirty="0" err="1"/>
              <a:t>anda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50"/>
                </a:solidFill>
              </a:rPr>
              <a:t>“BERHASIL”</a:t>
            </a:r>
            <a:r>
              <a:rPr lang="en-US" sz="1200" dirty="0"/>
              <a:t>.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tunggu</a:t>
            </a:r>
            <a:r>
              <a:rPr lang="en-US" sz="1200" dirty="0"/>
              <a:t> </a:t>
            </a:r>
            <a:r>
              <a:rPr lang="en-US" sz="1200" dirty="0" err="1"/>
              <a:t>notifikasi</a:t>
            </a:r>
            <a:r>
              <a:rPr lang="en-US" sz="1200" dirty="0"/>
              <a:t> email </a:t>
            </a:r>
            <a:r>
              <a:rPr lang="en-US" sz="1200" dirty="0" err="1"/>
              <a:t>persetujuan</a:t>
            </a:r>
            <a:r>
              <a:rPr lang="en-US" sz="1200" dirty="0"/>
              <a:t> </a:t>
            </a:r>
            <a:r>
              <a:rPr lang="en-US" sz="1200" dirty="0" err="1"/>
              <a:t>berikutnya</a:t>
            </a:r>
            <a:r>
              <a:rPr lang="en-US" sz="1200" dirty="0"/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B3A40-EF75-D4CA-2EB0-6A06C84E9BAE}"/>
              </a:ext>
            </a:extLst>
          </p:cNvPr>
          <p:cNvSpPr txBox="1"/>
          <p:nvPr/>
        </p:nvSpPr>
        <p:spPr>
          <a:xfrm>
            <a:off x="10005261" y="985070"/>
            <a:ext cx="18477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/>
              <a:t>Notifikasi</a:t>
            </a:r>
            <a:r>
              <a:rPr lang="en-US" sz="1200" b="1" dirty="0"/>
              <a:t> </a:t>
            </a:r>
            <a:r>
              <a:rPr lang="en-US" sz="1200" dirty="0"/>
              <a:t>permohonan </a:t>
            </a:r>
            <a:r>
              <a:rPr lang="en-US" sz="1200" dirty="0" err="1"/>
              <a:t>pergantian</a:t>
            </a:r>
            <a:r>
              <a:rPr lang="en-US" sz="1200" dirty="0"/>
              <a:t> ID Card </a:t>
            </a:r>
            <a:r>
              <a:rPr lang="en-US" sz="1200" dirty="0" err="1"/>
              <a:t>anda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“GAGAL”. </a:t>
            </a:r>
            <a:r>
              <a:rPr lang="en-US" sz="1200" dirty="0"/>
              <a:t>Anda </a:t>
            </a:r>
            <a:r>
              <a:rPr lang="en-US" sz="1200" dirty="0" err="1"/>
              <a:t>harus</a:t>
            </a:r>
            <a:r>
              <a:rPr lang="en-US" sz="1200" dirty="0"/>
              <a:t> </a:t>
            </a:r>
            <a:r>
              <a:rPr lang="en-US" sz="1200" dirty="0" err="1"/>
              <a:t>mengisi</a:t>
            </a:r>
            <a:r>
              <a:rPr lang="en-US" sz="1200" dirty="0"/>
              <a:t> </a:t>
            </a:r>
            <a:r>
              <a:rPr lang="en-US" sz="1200" dirty="0" err="1"/>
              <a:t>ulang</a:t>
            </a:r>
            <a:r>
              <a:rPr lang="en-US" sz="1200" dirty="0"/>
              <a:t> form </a:t>
            </a:r>
            <a:r>
              <a:rPr lang="en-US" sz="1200" dirty="0" err="1"/>
              <a:t>dengan</a:t>
            </a:r>
            <a:r>
              <a:rPr lang="en-US" sz="1200" dirty="0"/>
              <a:t> data yang </a:t>
            </a:r>
            <a:r>
              <a:rPr lang="en-US" sz="1200" dirty="0" err="1"/>
              <a:t>benar</a:t>
            </a:r>
            <a:r>
              <a:rPr lang="en-US" sz="1200" dirty="0"/>
              <a:t>.</a:t>
            </a:r>
          </a:p>
        </p:txBody>
      </p:sp>
      <p:sp>
        <p:nvSpPr>
          <p:cNvPr id="28" name="Persegi Panjang 16">
            <a:extLst>
              <a:ext uri="{FF2B5EF4-FFF2-40B4-BE49-F238E27FC236}">
                <a16:creationId xmlns:a16="http://schemas.microsoft.com/office/drawing/2014/main" id="{DB45C576-3B48-15A0-8BB2-A9336DB9D87D}"/>
              </a:ext>
            </a:extLst>
          </p:cNvPr>
          <p:cNvSpPr/>
          <p:nvPr/>
        </p:nvSpPr>
        <p:spPr>
          <a:xfrm>
            <a:off x="7315432" y="2039533"/>
            <a:ext cx="4561779" cy="10296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ambar 11">
            <a:extLst>
              <a:ext uri="{FF2B5EF4-FFF2-40B4-BE49-F238E27FC236}">
                <a16:creationId xmlns:a16="http://schemas.microsoft.com/office/drawing/2014/main" id="{C43A89FE-3F96-AD86-7A5F-0602EAC7CF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211" y="3394085"/>
            <a:ext cx="510001" cy="510001"/>
          </a:xfrm>
          <a:prstGeom prst="rect">
            <a:avLst/>
          </a:prstGeom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8488775B-B717-D5E8-387F-DCD350EF5DB6}"/>
              </a:ext>
            </a:extLst>
          </p:cNvPr>
          <p:cNvSpPr txBox="1"/>
          <p:nvPr/>
        </p:nvSpPr>
        <p:spPr>
          <a:xfrm>
            <a:off x="2614976" y="4102549"/>
            <a:ext cx="219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TERIMA NOTIFIKASI</a:t>
            </a:r>
          </a:p>
          <a:p>
            <a:pPr algn="just"/>
            <a:r>
              <a:rPr lang="en-US" sz="1400" dirty="0"/>
              <a:t>Email feedback approval </a:t>
            </a:r>
            <a:r>
              <a:rPr lang="en-US" sz="1400" dirty="0" err="1"/>
              <a:t>dari</a:t>
            </a:r>
            <a:r>
              <a:rPr lang="en-US" sz="1400" dirty="0"/>
              <a:t> Staff Admin GA </a:t>
            </a:r>
            <a:r>
              <a:rPr lang="en-US" sz="1400" dirty="0" err="1"/>
              <a:t>terkait</a:t>
            </a:r>
            <a:r>
              <a:rPr lang="en-US" sz="1400" dirty="0"/>
              <a:t>  permohonan </a:t>
            </a:r>
            <a:r>
              <a:rPr lang="en-US" sz="1400" dirty="0" err="1"/>
              <a:t>pergantian</a:t>
            </a:r>
            <a:r>
              <a:rPr lang="en-US" sz="1400" dirty="0"/>
              <a:t> ID Card Anda.</a:t>
            </a:r>
          </a:p>
        </p:txBody>
      </p:sp>
      <p:pic>
        <p:nvPicPr>
          <p:cNvPr id="39" name="Graphic 38" descr="Badge 6 with solid fill">
            <a:extLst>
              <a:ext uri="{FF2B5EF4-FFF2-40B4-BE49-F238E27FC236}">
                <a16:creationId xmlns:a16="http://schemas.microsoft.com/office/drawing/2014/main" id="{EAFDD133-E1CA-E979-BC79-0D961D03FF2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70161" y="3110231"/>
            <a:ext cx="548640" cy="548640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79D2C8AD-242E-7D27-243A-970EB0107175}"/>
              </a:ext>
            </a:extLst>
          </p:cNvPr>
          <p:cNvSpPr txBox="1"/>
          <p:nvPr/>
        </p:nvSpPr>
        <p:spPr>
          <a:xfrm>
            <a:off x="4993334" y="4101179"/>
            <a:ext cx="2183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TERIMA NOTIFIKASI</a:t>
            </a:r>
          </a:p>
          <a:p>
            <a:pPr algn="just"/>
            <a:r>
              <a:rPr lang="en-US" sz="1400" dirty="0"/>
              <a:t>Email feedback approval Staff Admin HR </a:t>
            </a:r>
            <a:r>
              <a:rPr lang="en-US" sz="1400" dirty="0" err="1"/>
              <a:t>terkait</a:t>
            </a:r>
            <a:r>
              <a:rPr lang="en-US" sz="1400" dirty="0"/>
              <a:t> permohonan </a:t>
            </a:r>
            <a:r>
              <a:rPr lang="en-US" sz="1400" dirty="0" err="1"/>
              <a:t>pergantian</a:t>
            </a:r>
            <a:r>
              <a:rPr lang="en-US" sz="1400" dirty="0"/>
              <a:t> ID Card Anda.</a:t>
            </a:r>
          </a:p>
        </p:txBody>
      </p:sp>
      <p:sp>
        <p:nvSpPr>
          <p:cNvPr id="44" name="Persegi Panjang 16">
            <a:extLst>
              <a:ext uri="{FF2B5EF4-FFF2-40B4-BE49-F238E27FC236}">
                <a16:creationId xmlns:a16="http://schemas.microsoft.com/office/drawing/2014/main" id="{2F2C5C13-7963-4E5C-8D9C-12B63C3CC816}"/>
              </a:ext>
            </a:extLst>
          </p:cNvPr>
          <p:cNvSpPr/>
          <p:nvPr/>
        </p:nvSpPr>
        <p:spPr>
          <a:xfrm>
            <a:off x="7322117" y="3240188"/>
            <a:ext cx="4561779" cy="333932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8C7E6C-CA2B-D733-D439-D082064D3B3F}"/>
              </a:ext>
            </a:extLst>
          </p:cNvPr>
          <p:cNvGrpSpPr/>
          <p:nvPr/>
        </p:nvGrpSpPr>
        <p:grpSpPr>
          <a:xfrm>
            <a:off x="9634126" y="1024580"/>
            <a:ext cx="457200" cy="457200"/>
            <a:chOff x="8552504" y="3805309"/>
            <a:chExt cx="457200" cy="4572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7E1975-162B-5882-C52F-7527FDC18587}"/>
                </a:ext>
              </a:extLst>
            </p:cNvPr>
            <p:cNvSpPr/>
            <p:nvPr/>
          </p:nvSpPr>
          <p:spPr>
            <a:xfrm>
              <a:off x="8583569" y="3860435"/>
              <a:ext cx="365760" cy="365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 descr="Badge Cross with solid fill">
              <a:extLst>
                <a:ext uri="{FF2B5EF4-FFF2-40B4-BE49-F238E27FC236}">
                  <a16:creationId xmlns:a16="http://schemas.microsoft.com/office/drawing/2014/main" id="{686D7A3F-0127-C543-47DA-15341BECF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552504" y="3805309"/>
              <a:ext cx="457200" cy="4572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F3692E-8AB8-1D7E-8E00-E42053B59117}"/>
              </a:ext>
            </a:extLst>
          </p:cNvPr>
          <p:cNvGrpSpPr/>
          <p:nvPr/>
        </p:nvGrpSpPr>
        <p:grpSpPr>
          <a:xfrm>
            <a:off x="9637474" y="2083746"/>
            <a:ext cx="457200" cy="457200"/>
            <a:chOff x="9637474" y="2103624"/>
            <a:chExt cx="457200" cy="4572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89732C-725B-4D78-4F76-39A45E5C3242}"/>
                </a:ext>
              </a:extLst>
            </p:cNvPr>
            <p:cNvSpPr/>
            <p:nvPr/>
          </p:nvSpPr>
          <p:spPr>
            <a:xfrm>
              <a:off x="9673451" y="2145681"/>
              <a:ext cx="365760" cy="365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Badge Tick1 with solid fill">
              <a:extLst>
                <a:ext uri="{FF2B5EF4-FFF2-40B4-BE49-F238E27FC236}">
                  <a16:creationId xmlns:a16="http://schemas.microsoft.com/office/drawing/2014/main" id="{3D1CD2BB-B293-58DE-ECCF-A52A0276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637474" y="2103624"/>
              <a:ext cx="457200" cy="457200"/>
            </a:xfrm>
            <a:prstGeom prst="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66683DF9-9864-7113-1E86-8959F54F283B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7392" t="39244" r="19302" b="30535"/>
          <a:stretch/>
        </p:blipFill>
        <p:spPr>
          <a:xfrm>
            <a:off x="7436591" y="4439615"/>
            <a:ext cx="3685689" cy="448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7CD7606-E9CF-388E-DA6B-D6E255770D21}"/>
              </a:ext>
            </a:extLst>
          </p:cNvPr>
          <p:cNvGrpSpPr/>
          <p:nvPr/>
        </p:nvGrpSpPr>
        <p:grpSpPr>
          <a:xfrm>
            <a:off x="10938289" y="4252240"/>
            <a:ext cx="457200" cy="457200"/>
            <a:chOff x="9637474" y="2103624"/>
            <a:chExt cx="457200" cy="4572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592C0BB-227E-B7B4-1F3F-4DF129D1F7A8}"/>
                </a:ext>
              </a:extLst>
            </p:cNvPr>
            <p:cNvSpPr/>
            <p:nvPr/>
          </p:nvSpPr>
          <p:spPr>
            <a:xfrm>
              <a:off x="9673451" y="2145681"/>
              <a:ext cx="365760" cy="365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Graphic 69" descr="Badge Tick1 with solid fill">
              <a:extLst>
                <a:ext uri="{FF2B5EF4-FFF2-40B4-BE49-F238E27FC236}">
                  <a16:creationId xmlns:a16="http://schemas.microsoft.com/office/drawing/2014/main" id="{C19BD0FE-7C28-F176-D2B3-5347151FA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637474" y="2103624"/>
              <a:ext cx="457200" cy="4572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A7A21B3-2E3D-428F-205D-7A7550051F66}"/>
              </a:ext>
            </a:extLst>
          </p:cNvPr>
          <p:cNvGrpSpPr/>
          <p:nvPr/>
        </p:nvGrpSpPr>
        <p:grpSpPr>
          <a:xfrm>
            <a:off x="7443967" y="3351804"/>
            <a:ext cx="3678313" cy="464083"/>
            <a:chOff x="3815102" y="5592690"/>
            <a:chExt cx="3277042" cy="530065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14088F5-C9C8-CFB2-DBF2-6DAB90A0511C}"/>
                </a:ext>
              </a:extLst>
            </p:cNvPr>
            <p:cNvGrpSpPr/>
            <p:nvPr/>
          </p:nvGrpSpPr>
          <p:grpSpPr>
            <a:xfrm>
              <a:off x="3815102" y="5592690"/>
              <a:ext cx="3277042" cy="530065"/>
              <a:chOff x="3815102" y="5592690"/>
              <a:chExt cx="3277042" cy="530065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039D63C8-36C2-61FA-3DB8-C400FA424D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1"/>
              <a:srcRect l="7392" t="34512" r="19302" b="25360"/>
              <a:stretch/>
            </p:blipFill>
            <p:spPr>
              <a:xfrm>
                <a:off x="3815102" y="5592690"/>
                <a:ext cx="3277042" cy="5300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1D25158-5149-D82E-31C8-5A004F44BC3F}"/>
                  </a:ext>
                </a:extLst>
              </p:cNvPr>
              <p:cNvSpPr/>
              <p:nvPr/>
            </p:nvSpPr>
            <p:spPr>
              <a:xfrm>
                <a:off x="6453250" y="5877696"/>
                <a:ext cx="500649" cy="1358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DC70C1-18F6-DED5-F0A6-FD3B4F82C5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87386" y="5770450"/>
              <a:ext cx="632376" cy="298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Rejected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AF8F88-2E79-4DE6-E36B-B83704BCEED0}"/>
              </a:ext>
            </a:extLst>
          </p:cNvPr>
          <p:cNvGrpSpPr/>
          <p:nvPr/>
        </p:nvGrpSpPr>
        <p:grpSpPr>
          <a:xfrm>
            <a:off x="10957762" y="3185627"/>
            <a:ext cx="457200" cy="457200"/>
            <a:chOff x="8552504" y="3805309"/>
            <a:chExt cx="457200" cy="4572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94A8300-0632-0047-44AF-5781149F92BD}"/>
                </a:ext>
              </a:extLst>
            </p:cNvPr>
            <p:cNvSpPr/>
            <p:nvPr/>
          </p:nvSpPr>
          <p:spPr>
            <a:xfrm>
              <a:off x="8583569" y="3860435"/>
              <a:ext cx="365760" cy="365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Graphic 66" descr="Badge Cross with solid fill">
              <a:extLst>
                <a:ext uri="{FF2B5EF4-FFF2-40B4-BE49-F238E27FC236}">
                  <a16:creationId xmlns:a16="http://schemas.microsoft.com/office/drawing/2014/main" id="{2518C87A-F8C7-23DA-45EA-8AC4EC50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552504" y="3805309"/>
              <a:ext cx="457200" cy="457200"/>
            </a:xfrm>
            <a:prstGeom prst="rect">
              <a:avLst/>
            </a:prstGeom>
          </p:spPr>
        </p:pic>
      </p:grpSp>
      <p:pic>
        <p:nvPicPr>
          <p:cNvPr id="75" name="Graphic 74" descr="Badge 7 with solid fill">
            <a:extLst>
              <a:ext uri="{FF2B5EF4-FFF2-40B4-BE49-F238E27FC236}">
                <a16:creationId xmlns:a16="http://schemas.microsoft.com/office/drawing/2014/main" id="{1EEEBE33-BE30-8889-A61C-5BD547E2202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4233" y="5321621"/>
            <a:ext cx="548640" cy="548640"/>
          </a:xfrm>
          <a:prstGeom prst="rect">
            <a:avLst/>
          </a:prstGeom>
        </p:spPr>
      </p:pic>
      <p:sp>
        <p:nvSpPr>
          <p:cNvPr id="78" name="TextBox 8">
            <a:extLst>
              <a:ext uri="{FF2B5EF4-FFF2-40B4-BE49-F238E27FC236}">
                <a16:creationId xmlns:a16="http://schemas.microsoft.com/office/drawing/2014/main" id="{AE83B8D5-41AC-88E4-CF41-A7037001E71B}"/>
              </a:ext>
            </a:extLst>
          </p:cNvPr>
          <p:cNvSpPr txBox="1"/>
          <p:nvPr/>
        </p:nvSpPr>
        <p:spPr>
          <a:xfrm>
            <a:off x="7426339" y="3806956"/>
            <a:ext cx="4450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/>
              <a:t>Notifikasi</a:t>
            </a:r>
            <a:r>
              <a:rPr lang="en-US" sz="1200" b="1" dirty="0"/>
              <a:t> email feedback approval </a:t>
            </a:r>
            <a:r>
              <a:rPr lang="en-US" sz="1200" dirty="0"/>
              <a:t>permohonan </a:t>
            </a:r>
            <a:r>
              <a:rPr lang="en-US" sz="1200" dirty="0" err="1"/>
              <a:t>anda</a:t>
            </a:r>
            <a:r>
              <a:rPr lang="en-US" sz="1200" dirty="0"/>
              <a:t>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“DITOLAK” </a:t>
            </a:r>
            <a:r>
              <a:rPr lang="en-US" sz="1200" dirty="0"/>
              <a:t>oleh approver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diatas</a:t>
            </a:r>
            <a:r>
              <a:rPr lang="en-US" sz="1200" dirty="0"/>
              <a:t>.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255CDAB0-B26A-6CB2-846D-B808E603B3C9}"/>
              </a:ext>
            </a:extLst>
          </p:cNvPr>
          <p:cNvSpPr txBox="1"/>
          <p:nvPr/>
        </p:nvSpPr>
        <p:spPr>
          <a:xfrm>
            <a:off x="7427700" y="4902857"/>
            <a:ext cx="445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/>
              <a:t>Notifikasi</a:t>
            </a:r>
            <a:r>
              <a:rPr lang="en-US" sz="1200" b="1" dirty="0"/>
              <a:t> email feedback Approval </a:t>
            </a:r>
            <a:r>
              <a:rPr lang="en-US" sz="1200" dirty="0"/>
              <a:t>permohonan </a:t>
            </a:r>
            <a:r>
              <a:rPr lang="en-US" sz="1200" dirty="0" err="1"/>
              <a:t>anda</a:t>
            </a:r>
            <a:r>
              <a:rPr lang="en-US" sz="1200" dirty="0"/>
              <a:t>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50"/>
                </a:solidFill>
              </a:rPr>
              <a:t>“DISETUJUI” </a:t>
            </a:r>
            <a:r>
              <a:rPr lang="en-US" sz="1200" dirty="0"/>
              <a:t>oleh approver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diatas</a:t>
            </a:r>
            <a:r>
              <a:rPr lang="en-US" sz="1200" dirty="0"/>
              <a:t>.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4FF29C1-3E84-65A0-0892-1D3F5A9EB6BA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8425" t="40247" b="29890"/>
          <a:stretch/>
        </p:blipFill>
        <p:spPr>
          <a:xfrm>
            <a:off x="7426339" y="5492183"/>
            <a:ext cx="3898133" cy="4346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9F3B8730-4F7F-C33A-0587-A3FE1741335A}"/>
              </a:ext>
            </a:extLst>
          </p:cNvPr>
          <p:cNvGrpSpPr/>
          <p:nvPr/>
        </p:nvGrpSpPr>
        <p:grpSpPr>
          <a:xfrm>
            <a:off x="11130912" y="5342360"/>
            <a:ext cx="457200" cy="457200"/>
            <a:chOff x="9637474" y="2103624"/>
            <a:chExt cx="457200" cy="4572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988D1E6-4108-8B9A-2E29-CEF48CB0F6AD}"/>
                </a:ext>
              </a:extLst>
            </p:cNvPr>
            <p:cNvSpPr/>
            <p:nvPr/>
          </p:nvSpPr>
          <p:spPr>
            <a:xfrm>
              <a:off x="9673451" y="2145681"/>
              <a:ext cx="365760" cy="365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Badge Tick1 with solid fill">
              <a:extLst>
                <a:ext uri="{FF2B5EF4-FFF2-40B4-BE49-F238E27FC236}">
                  <a16:creationId xmlns:a16="http://schemas.microsoft.com/office/drawing/2014/main" id="{124D08D0-8590-6F94-BA3E-C78E7244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637474" y="2103624"/>
              <a:ext cx="457200" cy="457200"/>
            </a:xfrm>
            <a:prstGeom prst="rect">
              <a:avLst/>
            </a:prstGeom>
          </p:spPr>
        </p:pic>
      </p:grpSp>
      <p:sp>
        <p:nvSpPr>
          <p:cNvPr id="84" name="TextBox 8">
            <a:extLst>
              <a:ext uri="{FF2B5EF4-FFF2-40B4-BE49-F238E27FC236}">
                <a16:creationId xmlns:a16="http://schemas.microsoft.com/office/drawing/2014/main" id="{4391EFA1-68B6-EDD0-F9F8-DB1E445266EB}"/>
              </a:ext>
            </a:extLst>
          </p:cNvPr>
          <p:cNvSpPr txBox="1"/>
          <p:nvPr/>
        </p:nvSpPr>
        <p:spPr>
          <a:xfrm>
            <a:off x="7426338" y="5914488"/>
            <a:ext cx="446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Notifikasi</a:t>
            </a:r>
            <a:r>
              <a:rPr lang="en-US" sz="1200" b="1" dirty="0"/>
              <a:t> email feedback Approval </a:t>
            </a:r>
            <a:r>
              <a:rPr lang="en-US" sz="1200" dirty="0"/>
              <a:t>permohonan Anda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50"/>
                </a:solidFill>
              </a:rPr>
              <a:t>“DISETUJUI” </a:t>
            </a:r>
            <a:r>
              <a:rPr lang="en-US" sz="1200" dirty="0"/>
              <a:t>dan ID Card Anda </a:t>
            </a:r>
            <a:r>
              <a:rPr lang="en-US" sz="1200" dirty="0" err="1"/>
              <a:t>telah</a:t>
            </a:r>
            <a:r>
              <a:rPr lang="en-US" sz="1200" dirty="0"/>
              <a:t> di proses oleh Team HRGA.</a:t>
            </a:r>
          </a:p>
        </p:txBody>
      </p:sp>
      <p:pic>
        <p:nvPicPr>
          <p:cNvPr id="17" name="Gambar 11">
            <a:extLst>
              <a:ext uri="{FF2B5EF4-FFF2-40B4-BE49-F238E27FC236}">
                <a16:creationId xmlns:a16="http://schemas.microsoft.com/office/drawing/2014/main" id="{AFF02B33-C024-3A75-8649-235E768E00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3791" y="3440950"/>
            <a:ext cx="510001" cy="510001"/>
          </a:xfrm>
          <a:prstGeom prst="rect">
            <a:avLst/>
          </a:prstGeom>
        </p:spPr>
      </p:pic>
      <p:pic>
        <p:nvPicPr>
          <p:cNvPr id="46" name="Gambar 11">
            <a:extLst>
              <a:ext uri="{FF2B5EF4-FFF2-40B4-BE49-F238E27FC236}">
                <a16:creationId xmlns:a16="http://schemas.microsoft.com/office/drawing/2014/main" id="{D3A1A119-DD78-5EC7-96C4-37F6C00168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21343" y="3409734"/>
            <a:ext cx="510001" cy="5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D2B818-4E79-72A9-D2F2-C7B525D33D04}"/>
              </a:ext>
            </a:extLst>
          </p:cNvPr>
          <p:cNvSpPr txBox="1"/>
          <p:nvPr/>
        </p:nvSpPr>
        <p:spPr>
          <a:xfrm>
            <a:off x="312055" y="274129"/>
            <a:ext cx="11565156" cy="523220"/>
          </a:xfrm>
          <a:prstGeom prst="rect">
            <a:avLst/>
          </a:prstGeom>
          <a:solidFill>
            <a:srgbClr val="8C19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 PEMINJAMAN KENDARAAN OPERASIONAL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6D3CB9-72EF-9AF4-0569-A412739C33FF}"/>
              </a:ext>
            </a:extLst>
          </p:cNvPr>
          <p:cNvSpPr txBox="1"/>
          <p:nvPr/>
        </p:nvSpPr>
        <p:spPr>
          <a:xfrm>
            <a:off x="307321" y="2086505"/>
            <a:ext cx="283655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REGISTRASI SIM A. </a:t>
            </a:r>
          </a:p>
          <a:p>
            <a:pPr algn="just"/>
            <a:r>
              <a:rPr lang="en-US" sz="1400" dirty="0" err="1"/>
              <a:t>Daftarkan</a:t>
            </a:r>
            <a:r>
              <a:rPr lang="en-US" sz="1400" dirty="0"/>
              <a:t> SIM Anda pada admin section  agar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mengajukan</a:t>
            </a:r>
            <a:r>
              <a:rPr lang="en-US" sz="1400" dirty="0"/>
              <a:t>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 </a:t>
            </a:r>
            <a:r>
              <a:rPr lang="en-US" sz="1400" dirty="0" err="1"/>
              <a:t>operasional</a:t>
            </a:r>
            <a:r>
              <a:rPr lang="en-US" sz="1400" dirty="0"/>
              <a:t>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0A2E9E2-0CC8-DF60-C686-54267BE3291F}"/>
              </a:ext>
            </a:extLst>
          </p:cNvPr>
          <p:cNvSpPr txBox="1"/>
          <p:nvPr/>
        </p:nvSpPr>
        <p:spPr>
          <a:xfrm>
            <a:off x="3241260" y="2088489"/>
            <a:ext cx="28504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PENGAJUAN FORM PEMINJAMAN.</a:t>
            </a:r>
          </a:p>
          <a:p>
            <a:pPr algn="just"/>
            <a:r>
              <a:rPr lang="en-US" sz="1400" dirty="0"/>
              <a:t>Scan </a:t>
            </a:r>
            <a:r>
              <a:rPr lang="en-US" sz="1400" dirty="0" err="1"/>
              <a:t>QRCode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mengisi</a:t>
            </a:r>
            <a:r>
              <a:rPr lang="en-US" sz="1400" dirty="0"/>
              <a:t> form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 </a:t>
            </a:r>
            <a:r>
              <a:rPr lang="en-US" sz="1400" dirty="0" err="1"/>
              <a:t>operasional</a:t>
            </a:r>
            <a:r>
              <a:rPr lang="en-US" sz="1400" dirty="0"/>
              <a:t>. QRCODE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diakses</a:t>
            </a:r>
            <a:r>
              <a:rPr lang="en-US" sz="1400" dirty="0"/>
              <a:t> pada Portal DMIA. </a:t>
            </a:r>
            <a:r>
              <a:rPr lang="en-US" sz="1400" dirty="0" err="1"/>
              <a:t>Pastikan</a:t>
            </a:r>
            <a:r>
              <a:rPr lang="en-US" sz="1400" dirty="0"/>
              <a:t> </a:t>
            </a:r>
            <a:r>
              <a:rPr lang="en-US" sz="1400" dirty="0" err="1"/>
              <a:t>Mengisi</a:t>
            </a:r>
            <a:r>
              <a:rPr lang="en-US" sz="1400" dirty="0"/>
              <a:t> form </a:t>
            </a:r>
            <a:r>
              <a:rPr lang="en-US" sz="1400" dirty="0" err="1"/>
              <a:t>dengan</a:t>
            </a:r>
            <a:r>
              <a:rPr lang="en-US" sz="1400" dirty="0"/>
              <a:t> data yang </a:t>
            </a:r>
            <a:r>
              <a:rPr lang="en-US" sz="1400" dirty="0" err="1"/>
              <a:t>benar</a:t>
            </a:r>
            <a:r>
              <a:rPr lang="en-US" sz="1400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45F9AF8-2C16-0E53-76BC-6DB658D85B17}"/>
              </a:ext>
            </a:extLst>
          </p:cNvPr>
          <p:cNvSpPr txBox="1"/>
          <p:nvPr/>
        </p:nvSpPr>
        <p:spPr>
          <a:xfrm>
            <a:off x="6204101" y="2004374"/>
            <a:ext cx="28440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VALIDASI DATA. </a:t>
            </a:r>
          </a:p>
          <a:p>
            <a:pPr algn="just"/>
            <a:r>
              <a:rPr lang="en-US" sz="1400" dirty="0"/>
              <a:t>Data Anda dan data SIM pada form </a:t>
            </a:r>
            <a:r>
              <a:rPr lang="en-US" sz="1400" dirty="0" err="1"/>
              <a:t>pengajuan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di </a:t>
            </a:r>
            <a:r>
              <a:rPr lang="en-US" sz="1400" dirty="0" err="1"/>
              <a:t>validasi</a:t>
            </a:r>
            <a:r>
              <a:rPr lang="en-US" sz="1400" dirty="0"/>
              <a:t>. Anda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menerima</a:t>
            </a:r>
            <a:r>
              <a:rPr lang="en-US" sz="1400" dirty="0"/>
              <a:t>  email </a:t>
            </a:r>
            <a:r>
              <a:rPr lang="en-US" sz="1400" dirty="0" err="1"/>
              <a:t>notifikasi</a:t>
            </a:r>
            <a:r>
              <a:rPr lang="en-US" sz="1400" dirty="0"/>
              <a:t> </a:t>
            </a:r>
            <a:r>
              <a:rPr lang="en-US" sz="1400" dirty="0" err="1"/>
              <a:t>pengajuan</a:t>
            </a:r>
            <a:r>
              <a:rPr lang="en-US" sz="1400" dirty="0"/>
              <a:t>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 </a:t>
            </a:r>
            <a:r>
              <a:rPr lang="en-US" sz="1400" dirty="0" err="1"/>
              <a:t>berhasil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gagal</a:t>
            </a:r>
            <a:r>
              <a:rPr lang="en-US" sz="1400" dirty="0"/>
              <a:t>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6BB4CFB-58EA-3A3D-32A5-52B32952B2CD}"/>
              </a:ext>
            </a:extLst>
          </p:cNvPr>
          <p:cNvSpPr txBox="1"/>
          <p:nvPr/>
        </p:nvSpPr>
        <p:spPr>
          <a:xfrm>
            <a:off x="9152998" y="2004374"/>
            <a:ext cx="28226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APPROVAL ATASAN.</a:t>
            </a:r>
          </a:p>
          <a:p>
            <a:pPr algn="just"/>
            <a:r>
              <a:rPr lang="en-US" sz="1400" dirty="0"/>
              <a:t>Anda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menerima</a:t>
            </a:r>
            <a:r>
              <a:rPr lang="en-US" sz="1400" dirty="0"/>
              <a:t> email feedback </a:t>
            </a:r>
            <a:r>
              <a:rPr lang="en-US" sz="1400" dirty="0" err="1"/>
              <a:t>Atasan</a:t>
            </a:r>
            <a:r>
              <a:rPr lang="en-US" sz="1400" dirty="0"/>
              <a:t> 1 (</a:t>
            </a:r>
            <a:r>
              <a:rPr lang="en-US" sz="1400" b="1" dirty="0"/>
              <a:t>Superior1</a:t>
            </a:r>
            <a:r>
              <a:rPr lang="en-US" sz="1400" dirty="0"/>
              <a:t>) dan </a:t>
            </a:r>
            <a:r>
              <a:rPr lang="en-US" sz="1400" dirty="0" err="1"/>
              <a:t>Atasan</a:t>
            </a:r>
            <a:r>
              <a:rPr lang="en-US" sz="1400" dirty="0"/>
              <a:t> 2 (</a:t>
            </a:r>
            <a:r>
              <a:rPr lang="en-US" sz="1400" b="1" dirty="0"/>
              <a:t>Superior2</a:t>
            </a:r>
            <a:r>
              <a:rPr lang="en-US" sz="1400" dirty="0"/>
              <a:t>) Anda,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/>
              <a:t>persetujuan</a:t>
            </a:r>
            <a:r>
              <a:rPr lang="en-US" sz="1400" dirty="0"/>
              <a:t>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 </a:t>
            </a:r>
            <a:r>
              <a:rPr lang="en-US" sz="1400" dirty="0" err="1"/>
              <a:t>operasional</a:t>
            </a:r>
            <a:r>
              <a:rPr lang="en-US" sz="1400" dirty="0"/>
              <a:t>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729188A-475D-0C59-81E4-D9141CD18841}"/>
              </a:ext>
            </a:extLst>
          </p:cNvPr>
          <p:cNvSpPr txBox="1"/>
          <p:nvPr/>
        </p:nvSpPr>
        <p:spPr>
          <a:xfrm>
            <a:off x="314789" y="4968863"/>
            <a:ext cx="28232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APPROVAL DAN PENENTUAN KENDARAAN.</a:t>
            </a:r>
          </a:p>
          <a:p>
            <a:pPr algn="just"/>
            <a:r>
              <a:rPr lang="en-US" sz="1400" dirty="0" err="1"/>
              <a:t>Kendaraan</a:t>
            </a:r>
            <a:r>
              <a:rPr lang="en-US" sz="1400" dirty="0"/>
              <a:t> yang di </a:t>
            </a:r>
            <a:r>
              <a:rPr lang="en-US" sz="1400" dirty="0" err="1"/>
              <a:t>pinjamkan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di </a:t>
            </a:r>
            <a:r>
              <a:rPr lang="en-US" sz="1400" dirty="0" err="1"/>
              <a:t>tentukan</a:t>
            </a:r>
            <a:r>
              <a:rPr lang="en-US" sz="1400" dirty="0"/>
              <a:t> oleh admin </a:t>
            </a:r>
            <a:r>
              <a:rPr lang="en-US" sz="1400" b="1" dirty="0"/>
              <a:t>GA Section. </a:t>
            </a:r>
            <a:r>
              <a:rPr lang="en-US" sz="1400" dirty="0"/>
              <a:t>Anda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menerima</a:t>
            </a:r>
            <a:r>
              <a:rPr lang="en-US" sz="1400" dirty="0"/>
              <a:t> email feedback </a:t>
            </a:r>
            <a:r>
              <a:rPr lang="en-US" sz="1400" b="1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/>
              <a:t>persetujuan</a:t>
            </a:r>
            <a:r>
              <a:rPr lang="en-US" sz="1400" dirty="0"/>
              <a:t> 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608178-6B8F-3EA5-210E-3AE904F81966}"/>
              </a:ext>
            </a:extLst>
          </p:cNvPr>
          <p:cNvSpPr txBox="1"/>
          <p:nvPr/>
        </p:nvSpPr>
        <p:spPr>
          <a:xfrm>
            <a:off x="3241259" y="4994990"/>
            <a:ext cx="284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APPROVAL GA SECTION HEAD.</a:t>
            </a:r>
          </a:p>
          <a:p>
            <a:pPr algn="just"/>
            <a:r>
              <a:rPr lang="en-US" sz="1400" dirty="0"/>
              <a:t>Anda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menerima</a:t>
            </a:r>
            <a:r>
              <a:rPr lang="en-US" sz="1400" dirty="0"/>
              <a:t> email feedback </a:t>
            </a:r>
            <a:r>
              <a:rPr lang="en-US" sz="1400" b="1" dirty="0"/>
              <a:t>GA Section Head </a:t>
            </a:r>
            <a:r>
              <a:rPr lang="en-US" sz="1400" dirty="0" err="1"/>
              <a:t>sekaligus</a:t>
            </a:r>
            <a:r>
              <a:rPr lang="en-US" sz="1400" dirty="0"/>
              <a:t> attachment file data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 Anda.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FA8A7-1520-EDAF-0E4F-409D3B451A12}"/>
              </a:ext>
            </a:extLst>
          </p:cNvPr>
          <p:cNvSpPr txBox="1"/>
          <p:nvPr/>
        </p:nvSpPr>
        <p:spPr>
          <a:xfrm>
            <a:off x="6204101" y="4994990"/>
            <a:ext cx="283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SECURITY CEK.</a:t>
            </a:r>
          </a:p>
          <a:p>
            <a:pPr algn="just"/>
            <a:r>
              <a:rPr lang="en-US" sz="1400" dirty="0" err="1"/>
              <a:t>Pergi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pos security dan </a:t>
            </a:r>
            <a:r>
              <a:rPr lang="en-US" sz="1400" dirty="0" err="1"/>
              <a:t>Tunjukan</a:t>
            </a:r>
            <a:r>
              <a:rPr lang="en-US" sz="1400" dirty="0"/>
              <a:t> file permohonan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bukti</a:t>
            </a:r>
            <a:r>
              <a:rPr lang="en-US" sz="1400" dirty="0"/>
              <a:t> </a:t>
            </a:r>
            <a:r>
              <a:rPr lang="en-US" sz="1400" dirty="0" err="1"/>
              <a:t>peminjaman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kunci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76C10-CC87-BBB9-A2EB-34CD22CDDF5E}"/>
              </a:ext>
            </a:extLst>
          </p:cNvPr>
          <p:cNvSpPr txBox="1"/>
          <p:nvPr/>
        </p:nvSpPr>
        <p:spPr>
          <a:xfrm>
            <a:off x="9117972" y="4994990"/>
            <a:ext cx="2857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KONFIRMASI KEPULANGAN.</a:t>
            </a:r>
          </a:p>
          <a:p>
            <a:pPr algn="just"/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anda</a:t>
            </a:r>
            <a:r>
              <a:rPr lang="en-US" sz="1400" dirty="0"/>
              <a:t> Kembali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perusahan</a:t>
            </a:r>
            <a:r>
              <a:rPr lang="en-US" sz="1400" dirty="0"/>
              <a:t> </a:t>
            </a:r>
            <a:r>
              <a:rPr lang="en-US" sz="1400" dirty="0" err="1"/>
              <a:t>konfirmasi</a:t>
            </a:r>
            <a:r>
              <a:rPr lang="en-US" sz="1400" dirty="0"/>
              <a:t> </a:t>
            </a:r>
            <a:r>
              <a:rPr lang="en-US" sz="1400" dirty="0" err="1"/>
              <a:t>kepulangan</a:t>
            </a:r>
            <a:r>
              <a:rPr lang="en-US" sz="1400" dirty="0"/>
              <a:t> </a:t>
            </a:r>
            <a:r>
              <a:rPr lang="en-US" sz="1400" dirty="0" err="1"/>
              <a:t>anda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melapor</a:t>
            </a:r>
            <a:r>
              <a:rPr lang="en-US" sz="1400" dirty="0"/>
              <a:t> dan </a:t>
            </a:r>
            <a:r>
              <a:rPr lang="en-US" sz="1400" dirty="0" err="1"/>
              <a:t>mengembalikan</a:t>
            </a:r>
            <a:r>
              <a:rPr lang="en-US" sz="1400" dirty="0"/>
              <a:t> </a:t>
            </a:r>
            <a:r>
              <a:rPr lang="en-US" sz="1400" dirty="0" err="1"/>
              <a:t>kunci</a:t>
            </a:r>
            <a:r>
              <a:rPr lang="en-US" sz="1400" dirty="0"/>
              <a:t> </a:t>
            </a:r>
            <a:r>
              <a:rPr lang="en-US" sz="1400" dirty="0" err="1"/>
              <a:t>kendaraan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Security. Security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menginfomasikan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Team GA </a:t>
            </a:r>
            <a:r>
              <a:rPr lang="en-US" sz="1400" dirty="0" err="1"/>
              <a:t>lewat</a:t>
            </a:r>
            <a:r>
              <a:rPr lang="en-US" sz="1400" dirty="0"/>
              <a:t> </a:t>
            </a:r>
            <a:r>
              <a:rPr lang="en-US" sz="1400" dirty="0" err="1"/>
              <a:t>extensi</a:t>
            </a:r>
            <a:r>
              <a:rPr lang="en-US" sz="1400" dirty="0"/>
              <a:t>.</a:t>
            </a:r>
          </a:p>
        </p:txBody>
      </p:sp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2A21EBEB-0FEA-C9A3-E091-72AF06AB4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659" y="941267"/>
            <a:ext cx="457200" cy="457200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E78AF009-1D8A-2C66-9287-E4F68F119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3457" y="958685"/>
            <a:ext cx="457200" cy="457200"/>
          </a:xfrm>
          <a:prstGeom prst="rect">
            <a:avLst/>
          </a:prstGeom>
        </p:spPr>
      </p:pic>
      <p:pic>
        <p:nvPicPr>
          <p:cNvPr id="16" name="Graphic 15" descr="Badge 3 with solid fill">
            <a:extLst>
              <a:ext uri="{FF2B5EF4-FFF2-40B4-BE49-F238E27FC236}">
                <a16:creationId xmlns:a16="http://schemas.microsoft.com/office/drawing/2014/main" id="{3820EA3A-A34B-7C42-37C4-165F9C6E2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5700" y="941267"/>
            <a:ext cx="457200" cy="457200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DDDC71CB-1ABE-EA59-DCA8-F1682A89C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2311" y="941267"/>
            <a:ext cx="457200" cy="457200"/>
          </a:xfrm>
          <a:prstGeom prst="rect">
            <a:avLst/>
          </a:prstGeom>
        </p:spPr>
      </p:pic>
      <p:pic>
        <p:nvPicPr>
          <p:cNvPr id="18" name="Graphic 14" descr="Badge 5 with solid fill">
            <a:extLst>
              <a:ext uri="{FF2B5EF4-FFF2-40B4-BE49-F238E27FC236}">
                <a16:creationId xmlns:a16="http://schemas.microsoft.com/office/drawing/2014/main" id="{5606D552-EF75-F6A4-C50F-0149224CD1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530" y="3879426"/>
            <a:ext cx="457200" cy="457200"/>
          </a:xfrm>
          <a:prstGeom prst="rect">
            <a:avLst/>
          </a:prstGeom>
        </p:spPr>
      </p:pic>
      <p:pic>
        <p:nvPicPr>
          <p:cNvPr id="19" name="Graphic 18" descr="Badge 6 with solid fill">
            <a:extLst>
              <a:ext uri="{FF2B5EF4-FFF2-40B4-BE49-F238E27FC236}">
                <a16:creationId xmlns:a16="http://schemas.microsoft.com/office/drawing/2014/main" id="{49F42603-7D7C-785E-DF85-BDEC6C0EC5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29405" y="3879426"/>
            <a:ext cx="457200" cy="457200"/>
          </a:xfrm>
          <a:prstGeom prst="rect">
            <a:avLst/>
          </a:prstGeom>
        </p:spPr>
      </p:pic>
      <p:pic>
        <p:nvPicPr>
          <p:cNvPr id="20" name="Graphic 19" descr="Badge 7 with solid fill">
            <a:extLst>
              <a:ext uri="{FF2B5EF4-FFF2-40B4-BE49-F238E27FC236}">
                <a16:creationId xmlns:a16="http://schemas.microsoft.com/office/drawing/2014/main" id="{E2648D90-A5F0-04E0-8733-C283C899A3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1022" y="3879426"/>
            <a:ext cx="457200" cy="457200"/>
          </a:xfrm>
          <a:prstGeom prst="rect">
            <a:avLst/>
          </a:prstGeom>
        </p:spPr>
      </p:pic>
      <p:pic>
        <p:nvPicPr>
          <p:cNvPr id="23" name="Graphic 22" descr="Badge 8 with solid fill">
            <a:extLst>
              <a:ext uri="{FF2B5EF4-FFF2-40B4-BE49-F238E27FC236}">
                <a16:creationId xmlns:a16="http://schemas.microsoft.com/office/drawing/2014/main" id="{CF1E2230-2C77-3D9D-8A93-474D6B419F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45181" y="3879426"/>
            <a:ext cx="457200" cy="457200"/>
          </a:xfrm>
          <a:prstGeom prst="rect">
            <a:avLst/>
          </a:prstGeom>
        </p:spPr>
      </p:pic>
      <p:pic>
        <p:nvPicPr>
          <p:cNvPr id="24" name="Picture 23" descr="A qr code on a red background&#10;&#10;Description automatically generated">
            <a:extLst>
              <a:ext uri="{FF2B5EF4-FFF2-40B4-BE49-F238E27FC236}">
                <a16:creationId xmlns:a16="http://schemas.microsoft.com/office/drawing/2014/main" id="{981790C5-F64E-0112-BEBD-7FC54CFA54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11" y="1197457"/>
            <a:ext cx="656163" cy="650582"/>
          </a:xfrm>
          <a:prstGeom prst="rect">
            <a:avLst/>
          </a:prstGeom>
        </p:spPr>
      </p:pic>
      <p:pic>
        <p:nvPicPr>
          <p:cNvPr id="25" name="Gambar 19">
            <a:extLst>
              <a:ext uri="{FF2B5EF4-FFF2-40B4-BE49-F238E27FC236}">
                <a16:creationId xmlns:a16="http://schemas.microsoft.com/office/drawing/2014/main" id="{6FD09C4D-2C99-7F40-E457-5B42EB2DAC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55025" y="1305479"/>
            <a:ext cx="861774" cy="8617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F32E8C9-B93E-E05F-85B4-7DDD7DD94117}"/>
              </a:ext>
            </a:extLst>
          </p:cNvPr>
          <p:cNvGrpSpPr/>
          <p:nvPr/>
        </p:nvGrpSpPr>
        <p:grpSpPr>
          <a:xfrm>
            <a:off x="9866598" y="1161158"/>
            <a:ext cx="1195655" cy="786617"/>
            <a:chOff x="9866598" y="1161158"/>
            <a:chExt cx="1195655" cy="786617"/>
          </a:xfrm>
        </p:grpSpPr>
        <p:pic>
          <p:nvPicPr>
            <p:cNvPr id="26" name="Gambar 30">
              <a:extLst>
                <a:ext uri="{FF2B5EF4-FFF2-40B4-BE49-F238E27FC236}">
                  <a16:creationId xmlns:a16="http://schemas.microsoft.com/office/drawing/2014/main" id="{19EC9CA6-1868-9D5D-69C3-4B53D8B80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866598" y="1161158"/>
              <a:ext cx="730018" cy="73001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0DB2D2B-AD19-EA12-B4DB-E0B2AC8C1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grayscl/>
            </a:blip>
            <a:stretch>
              <a:fillRect/>
            </a:stretch>
          </p:blipFill>
          <p:spPr>
            <a:xfrm>
              <a:off x="10475844" y="1361366"/>
              <a:ext cx="586409" cy="58640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BFE9D-D17C-1D77-99AA-8E700A56DA30}"/>
              </a:ext>
            </a:extLst>
          </p:cNvPr>
          <p:cNvGrpSpPr/>
          <p:nvPr/>
        </p:nvGrpSpPr>
        <p:grpSpPr>
          <a:xfrm>
            <a:off x="6956955" y="1128592"/>
            <a:ext cx="1565094" cy="891860"/>
            <a:chOff x="6956955" y="1128592"/>
            <a:chExt cx="1565094" cy="89186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1E79E7C-6608-60D5-8B85-8A1C91C4F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956955" y="1128592"/>
              <a:ext cx="689280" cy="689280"/>
            </a:xfrm>
            <a:prstGeom prst="rect">
              <a:avLst/>
            </a:prstGeom>
          </p:spPr>
        </p:pic>
        <p:pic>
          <p:nvPicPr>
            <p:cNvPr id="35" name="Gambar 11">
              <a:extLst>
                <a:ext uri="{FF2B5EF4-FFF2-40B4-BE49-F238E27FC236}">
                  <a16:creationId xmlns:a16="http://schemas.microsoft.com/office/drawing/2014/main" id="{356D4DBA-9BED-A7DE-AFAD-3609AEF8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046569" y="1544972"/>
              <a:ext cx="475480" cy="475480"/>
            </a:xfrm>
            <a:prstGeom prst="rect">
              <a:avLst/>
            </a:prstGeom>
          </p:spPr>
        </p:pic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4F579F43-3B4F-CEA0-2A14-C8D3947BE6C9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>
            <a:xfrm>
              <a:off x="7646235" y="1473232"/>
              <a:ext cx="400334" cy="30948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F3AFE-3627-DED7-99AB-E7A3D2F9C383}"/>
              </a:ext>
            </a:extLst>
          </p:cNvPr>
          <p:cNvGrpSpPr/>
          <p:nvPr/>
        </p:nvGrpSpPr>
        <p:grpSpPr>
          <a:xfrm>
            <a:off x="832571" y="4197284"/>
            <a:ext cx="1409929" cy="800115"/>
            <a:chOff x="832571" y="4197284"/>
            <a:chExt cx="1409929" cy="800115"/>
          </a:xfrm>
        </p:grpSpPr>
        <p:grpSp>
          <p:nvGrpSpPr>
            <p:cNvPr id="29" name="Grup 41">
              <a:extLst>
                <a:ext uri="{FF2B5EF4-FFF2-40B4-BE49-F238E27FC236}">
                  <a16:creationId xmlns:a16="http://schemas.microsoft.com/office/drawing/2014/main" id="{A4641345-14C1-5B74-D7E8-5726D8676F8E}"/>
                </a:ext>
              </a:extLst>
            </p:cNvPr>
            <p:cNvGrpSpPr/>
            <p:nvPr/>
          </p:nvGrpSpPr>
          <p:grpSpPr>
            <a:xfrm>
              <a:off x="1537477" y="4197284"/>
              <a:ext cx="705023" cy="617911"/>
              <a:chOff x="2136576" y="5373253"/>
              <a:chExt cx="1095188" cy="906160"/>
            </a:xfrm>
          </p:grpSpPr>
          <p:pic>
            <p:nvPicPr>
              <p:cNvPr id="30" name="Gambar 32">
                <a:extLst>
                  <a:ext uri="{FF2B5EF4-FFF2-40B4-BE49-F238E27FC236}">
                    <a16:creationId xmlns:a16="http://schemas.microsoft.com/office/drawing/2014/main" id="{5BD21C92-CC7A-032A-A361-7B94F040C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36576" y="5465445"/>
                <a:ext cx="813968" cy="813968"/>
              </a:xfrm>
              <a:prstGeom prst="rect">
                <a:avLst/>
              </a:prstGeom>
            </p:spPr>
          </p:pic>
          <p:pic>
            <p:nvPicPr>
              <p:cNvPr id="31" name="Grafik 36" descr="Lencana Centang1 kerangka">
                <a:extLst>
                  <a:ext uri="{FF2B5EF4-FFF2-40B4-BE49-F238E27FC236}">
                    <a16:creationId xmlns:a16="http://schemas.microsoft.com/office/drawing/2014/main" id="{60FEF898-A0BB-2978-9B4C-F4017C91C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774564" y="5373253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DCF0EDF-3433-5A88-FDFA-35D37ED56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32571" y="4197284"/>
              <a:ext cx="800115" cy="800115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CB8DF6C-E55F-E3A4-8A35-F1B2634A8B3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24006" y="4193137"/>
            <a:ext cx="667712" cy="66771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0DCA350-3950-B187-A1BE-48FE916F002F}"/>
              </a:ext>
            </a:extLst>
          </p:cNvPr>
          <p:cNvGrpSpPr/>
          <p:nvPr/>
        </p:nvGrpSpPr>
        <p:grpSpPr>
          <a:xfrm>
            <a:off x="4084287" y="4184765"/>
            <a:ext cx="1155656" cy="777386"/>
            <a:chOff x="4084287" y="4184765"/>
            <a:chExt cx="1155656" cy="77738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EFDB6FC-FF8A-DCD6-61F3-F738E680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grayscl/>
            </a:blip>
            <a:stretch>
              <a:fillRect/>
            </a:stretch>
          </p:blipFill>
          <p:spPr>
            <a:xfrm>
              <a:off x="4084287" y="4184765"/>
              <a:ext cx="745963" cy="74596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28A96F0-B0B6-B7F3-D2B8-9F60B77A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84898" y="4407106"/>
              <a:ext cx="555045" cy="55504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59B2D2-E830-279C-003B-B9C5C44ED5BD}"/>
              </a:ext>
            </a:extLst>
          </p:cNvPr>
          <p:cNvGrpSpPr/>
          <p:nvPr/>
        </p:nvGrpSpPr>
        <p:grpSpPr>
          <a:xfrm>
            <a:off x="7191612" y="4201320"/>
            <a:ext cx="1120161" cy="719904"/>
            <a:chOff x="7191612" y="4201320"/>
            <a:chExt cx="1120161" cy="71990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6356B6-FB1F-EF34-5FA3-92F16DF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644062" y="4201320"/>
              <a:ext cx="667711" cy="66771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4318EE7-C53A-DDA8-C92F-CB5A76ABA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191612" y="4366179"/>
              <a:ext cx="555045" cy="555045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F2A0F44-29ED-2641-6B2A-00EF0B77585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54523" y="4263017"/>
            <a:ext cx="667711" cy="66771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219C785-354C-691E-65B4-958C50CDF1C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84872" y="1339790"/>
            <a:ext cx="578203" cy="578203"/>
          </a:xfrm>
          <a:prstGeom prst="rect">
            <a:avLst/>
          </a:prstGeom>
        </p:spPr>
      </p:pic>
      <p:pic>
        <p:nvPicPr>
          <p:cNvPr id="62" name="Gambar 26">
            <a:extLst>
              <a:ext uri="{FF2B5EF4-FFF2-40B4-BE49-F238E27FC236}">
                <a16:creationId xmlns:a16="http://schemas.microsoft.com/office/drawing/2014/main" id="{91CB110F-CD7B-C13A-39CB-241109639FA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73412" y="1481687"/>
            <a:ext cx="555518" cy="555518"/>
          </a:xfrm>
          <a:prstGeom prst="rect">
            <a:avLst/>
          </a:prstGeom>
        </p:spPr>
      </p:pic>
      <p:sp>
        <p:nvSpPr>
          <p:cNvPr id="4" name="Persegi Panjang 16">
            <a:extLst>
              <a:ext uri="{FF2B5EF4-FFF2-40B4-BE49-F238E27FC236}">
                <a16:creationId xmlns:a16="http://schemas.microsoft.com/office/drawing/2014/main" id="{16F6E103-319C-0306-DE8A-08CAF800E8D3}"/>
              </a:ext>
            </a:extLst>
          </p:cNvPr>
          <p:cNvSpPr/>
          <p:nvPr/>
        </p:nvSpPr>
        <p:spPr>
          <a:xfrm>
            <a:off x="307321" y="961430"/>
            <a:ext cx="2844024" cy="273984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rsegi Panjang 16">
            <a:extLst>
              <a:ext uri="{FF2B5EF4-FFF2-40B4-BE49-F238E27FC236}">
                <a16:creationId xmlns:a16="http://schemas.microsoft.com/office/drawing/2014/main" id="{817B48FE-D870-0AD3-9D77-1AC2D1983E20}"/>
              </a:ext>
            </a:extLst>
          </p:cNvPr>
          <p:cNvSpPr/>
          <p:nvPr/>
        </p:nvSpPr>
        <p:spPr>
          <a:xfrm>
            <a:off x="3248750" y="961430"/>
            <a:ext cx="2844024" cy="273984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ersegi Panjang 16">
            <a:extLst>
              <a:ext uri="{FF2B5EF4-FFF2-40B4-BE49-F238E27FC236}">
                <a16:creationId xmlns:a16="http://schemas.microsoft.com/office/drawing/2014/main" id="{67ACB40A-22CB-79DD-F164-5668081ABF77}"/>
              </a:ext>
            </a:extLst>
          </p:cNvPr>
          <p:cNvSpPr/>
          <p:nvPr/>
        </p:nvSpPr>
        <p:spPr>
          <a:xfrm>
            <a:off x="6190179" y="961430"/>
            <a:ext cx="2844024" cy="275592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rsegi Panjang 16">
            <a:extLst>
              <a:ext uri="{FF2B5EF4-FFF2-40B4-BE49-F238E27FC236}">
                <a16:creationId xmlns:a16="http://schemas.microsoft.com/office/drawing/2014/main" id="{71480933-19A6-3A77-84C0-B6F70AD561ED}"/>
              </a:ext>
            </a:extLst>
          </p:cNvPr>
          <p:cNvSpPr/>
          <p:nvPr/>
        </p:nvSpPr>
        <p:spPr>
          <a:xfrm>
            <a:off x="9131608" y="961430"/>
            <a:ext cx="2844024" cy="277200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rsegi Panjang 16">
            <a:extLst>
              <a:ext uri="{FF2B5EF4-FFF2-40B4-BE49-F238E27FC236}">
                <a16:creationId xmlns:a16="http://schemas.microsoft.com/office/drawing/2014/main" id="{10125C0B-88BB-987A-8220-C42A0102B97A}"/>
              </a:ext>
            </a:extLst>
          </p:cNvPr>
          <p:cNvSpPr/>
          <p:nvPr/>
        </p:nvSpPr>
        <p:spPr>
          <a:xfrm>
            <a:off x="293973" y="3877735"/>
            <a:ext cx="2844024" cy="275312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rsegi Panjang 16">
            <a:extLst>
              <a:ext uri="{FF2B5EF4-FFF2-40B4-BE49-F238E27FC236}">
                <a16:creationId xmlns:a16="http://schemas.microsoft.com/office/drawing/2014/main" id="{5945A376-F24B-66D9-5BD3-F00173B790A1}"/>
              </a:ext>
            </a:extLst>
          </p:cNvPr>
          <p:cNvSpPr/>
          <p:nvPr/>
        </p:nvSpPr>
        <p:spPr>
          <a:xfrm>
            <a:off x="3241367" y="3877735"/>
            <a:ext cx="2844024" cy="275312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rsegi Panjang 16">
            <a:extLst>
              <a:ext uri="{FF2B5EF4-FFF2-40B4-BE49-F238E27FC236}">
                <a16:creationId xmlns:a16="http://schemas.microsoft.com/office/drawing/2014/main" id="{60AD06C6-1FBD-BD4F-11CC-E81FFBDC5A68}"/>
              </a:ext>
            </a:extLst>
          </p:cNvPr>
          <p:cNvSpPr/>
          <p:nvPr/>
        </p:nvSpPr>
        <p:spPr>
          <a:xfrm>
            <a:off x="6194626" y="3877735"/>
            <a:ext cx="2844024" cy="275312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rsegi Panjang 16">
            <a:extLst>
              <a:ext uri="{FF2B5EF4-FFF2-40B4-BE49-F238E27FC236}">
                <a16:creationId xmlns:a16="http://schemas.microsoft.com/office/drawing/2014/main" id="{3935122D-C707-6929-5D00-C53D0A4FCFF6}"/>
              </a:ext>
            </a:extLst>
          </p:cNvPr>
          <p:cNvSpPr/>
          <p:nvPr/>
        </p:nvSpPr>
        <p:spPr>
          <a:xfrm>
            <a:off x="9122419" y="3877735"/>
            <a:ext cx="2844024" cy="275312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1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C606-598A-B576-3754-D6014D1A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0C610-7A98-B8C5-B787-FA014D4C4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E24EE-BB2A-51A0-5946-082E350424AF}"/>
              </a:ext>
            </a:extLst>
          </p:cNvPr>
          <p:cNvSpPr txBox="1"/>
          <p:nvPr/>
        </p:nvSpPr>
        <p:spPr>
          <a:xfrm>
            <a:off x="6417577" y="1828800"/>
            <a:ext cx="2298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PENANGGUNG JAWABAN DATA ATAU HITUNG2 AN</a:t>
            </a:r>
          </a:p>
        </p:txBody>
      </p:sp>
    </p:spTree>
    <p:extLst>
      <p:ext uri="{BB962C8B-B14F-4D97-AF65-F5344CB8AC3E}">
        <p14:creationId xmlns:p14="http://schemas.microsoft.com/office/powerpoint/2010/main" val="337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20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8142879B-12BD-4A94-B14D-67587C2D40DE}"/>
              </a:ext>
            </a:extLst>
          </p:cNvPr>
          <p:cNvGrpSpPr/>
          <p:nvPr/>
        </p:nvGrpSpPr>
        <p:grpSpPr>
          <a:xfrm>
            <a:off x="-3649656" y="6442786"/>
            <a:ext cx="19491312" cy="649527"/>
            <a:chOff x="0" y="0"/>
            <a:chExt cx="5133514" cy="293863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93E3062-59A5-44C1-8E53-25C38CF70368}"/>
                </a:ext>
              </a:extLst>
            </p:cNvPr>
            <p:cNvSpPr/>
            <p:nvPr/>
          </p:nvSpPr>
          <p:spPr>
            <a:xfrm>
              <a:off x="0" y="0"/>
              <a:ext cx="5133514" cy="293863"/>
            </a:xfrm>
            <a:custGeom>
              <a:avLst/>
              <a:gdLst/>
              <a:ahLst/>
              <a:cxnLst/>
              <a:rect l="l" t="t" r="r" b="b"/>
              <a:pathLst>
                <a:path w="5133514" h="293863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23">
              <a:extLst>
                <a:ext uri="{FF2B5EF4-FFF2-40B4-BE49-F238E27FC236}">
                  <a16:creationId xmlns:a16="http://schemas.microsoft.com/office/drawing/2014/main" id="{BBEF4FE3-61B8-4761-8CD3-4C26CEAC7E5D}"/>
                </a:ext>
              </a:extLst>
            </p:cNvPr>
            <p:cNvSpPr txBox="1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6C6E0-68B2-4E85-A1E7-CEE88EF9624F}"/>
              </a:ext>
            </a:extLst>
          </p:cNvPr>
          <p:cNvGrpSpPr/>
          <p:nvPr/>
        </p:nvGrpSpPr>
        <p:grpSpPr>
          <a:xfrm>
            <a:off x="1422400" y="19209"/>
            <a:ext cx="9347200" cy="651402"/>
            <a:chOff x="2819400" y="28814"/>
            <a:chExt cx="12882104" cy="2227552"/>
          </a:xfrm>
        </p:grpSpPr>
        <p:sp>
          <p:nvSpPr>
            <p:cNvPr id="5" name="Freeform 5"/>
            <p:cNvSpPr/>
            <p:nvPr/>
          </p:nvSpPr>
          <p:spPr>
            <a:xfrm>
              <a:off x="2972699" y="2003115"/>
              <a:ext cx="12510414" cy="253251"/>
            </a:xfrm>
            <a:custGeom>
              <a:avLst/>
              <a:gdLst/>
              <a:ahLst/>
              <a:cxnLst/>
              <a:rect l="l" t="t" r="r" b="b"/>
              <a:pathLst>
                <a:path w="7070549" h="689378">
                  <a:moveTo>
                    <a:pt x="0" y="0"/>
                  </a:moveTo>
                  <a:lnTo>
                    <a:pt x="7070548" y="0"/>
                  </a:lnTo>
                  <a:lnTo>
                    <a:pt x="7070548" y="689378"/>
                  </a:lnTo>
                  <a:lnTo>
                    <a:pt x="0" y="68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819400" y="28814"/>
              <a:ext cx="12882104" cy="196272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44793892-63F2-4E95-B684-DCC4F225E696}"/>
              </a:ext>
            </a:extLst>
          </p:cNvPr>
          <p:cNvGrpSpPr/>
          <p:nvPr/>
        </p:nvGrpSpPr>
        <p:grpSpPr>
          <a:xfrm>
            <a:off x="6192456" y="524557"/>
            <a:ext cx="5822859" cy="6955743"/>
            <a:chOff x="0" y="-57150"/>
            <a:chExt cx="2054096" cy="1205535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6590BBD1-E5D4-4B7A-939D-53756F7E56FD}"/>
                </a:ext>
              </a:extLst>
            </p:cNvPr>
            <p:cNvSpPr/>
            <p:nvPr/>
          </p:nvSpPr>
          <p:spPr>
            <a:xfrm>
              <a:off x="0" y="0"/>
              <a:ext cx="2054096" cy="938041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E0319DFB-54CA-4301-AC14-14808FD93B07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2482997" y="6494155"/>
            <a:ext cx="722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rgbClr val="19374D"/>
                </a:solidFill>
              </a:rPr>
              <a:t>REDUCE PAPER, COST, SAVING MAN HOURS &amp; START CITIZEN DEVELOPER</a:t>
            </a:r>
            <a:endParaRPr lang="en-ID" b="1" dirty="0">
              <a:solidFill>
                <a:srgbClr val="FF0000"/>
              </a:solidFill>
            </a:endParaRPr>
          </a:p>
          <a:p>
            <a:endParaRPr lang="en-ID" b="1" dirty="0">
              <a:solidFill>
                <a:srgbClr val="19374D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E7FF9-8398-4FDE-82D4-1269D9CFD3D6}"/>
              </a:ext>
            </a:extLst>
          </p:cNvPr>
          <p:cNvSpPr txBox="1"/>
          <p:nvPr/>
        </p:nvSpPr>
        <p:spPr>
          <a:xfrm>
            <a:off x="1731641" y="83783"/>
            <a:ext cx="8728718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71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152" y="796930"/>
            <a:ext cx="5782210" cy="3259494"/>
            <a:chOff x="0" y="0"/>
            <a:chExt cx="2054096" cy="11483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4096" cy="1148385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78" name="Group 12">
            <a:extLst>
              <a:ext uri="{FF2B5EF4-FFF2-40B4-BE49-F238E27FC236}">
                <a16:creationId xmlns:a16="http://schemas.microsoft.com/office/drawing/2014/main" id="{3E714D4D-B790-424E-AFE5-542260854399}"/>
              </a:ext>
            </a:extLst>
          </p:cNvPr>
          <p:cNvGrpSpPr/>
          <p:nvPr/>
        </p:nvGrpSpPr>
        <p:grpSpPr>
          <a:xfrm>
            <a:off x="1197561" y="706981"/>
            <a:ext cx="3577818" cy="315796"/>
            <a:chOff x="0" y="0"/>
            <a:chExt cx="1413459" cy="249340"/>
          </a:xfrm>
        </p:grpSpPr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B0F49475-4972-4F2C-90AB-3B60F0A62895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TextBox 14">
              <a:extLst>
                <a:ext uri="{FF2B5EF4-FFF2-40B4-BE49-F238E27FC236}">
                  <a16:creationId xmlns:a16="http://schemas.microsoft.com/office/drawing/2014/main" id="{4C72FCDD-60D6-4A52-A852-99E43C8455ED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1" name="TextBox 24">
            <a:extLst>
              <a:ext uri="{FF2B5EF4-FFF2-40B4-BE49-F238E27FC236}">
                <a16:creationId xmlns:a16="http://schemas.microsoft.com/office/drawing/2014/main" id="{EA0E3D1C-BE15-45A7-B20C-DED36CA92379}"/>
              </a:ext>
            </a:extLst>
          </p:cNvPr>
          <p:cNvSpPr txBox="1"/>
          <p:nvPr/>
        </p:nvSpPr>
        <p:spPr>
          <a:xfrm>
            <a:off x="1147853" y="627685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 Bold"/>
              </a:rPr>
              <a:t>APPLICATION</a:t>
            </a:r>
          </a:p>
        </p:txBody>
      </p:sp>
      <p:grpSp>
        <p:nvGrpSpPr>
          <p:cNvPr id="182" name="Group 12">
            <a:extLst>
              <a:ext uri="{FF2B5EF4-FFF2-40B4-BE49-F238E27FC236}">
                <a16:creationId xmlns:a16="http://schemas.microsoft.com/office/drawing/2014/main" id="{D06E7A48-9FFA-4A1F-8B9C-063357482D17}"/>
              </a:ext>
            </a:extLst>
          </p:cNvPr>
          <p:cNvGrpSpPr/>
          <p:nvPr/>
        </p:nvGrpSpPr>
        <p:grpSpPr>
          <a:xfrm>
            <a:off x="7370202" y="720097"/>
            <a:ext cx="3577818" cy="315796"/>
            <a:chOff x="0" y="0"/>
            <a:chExt cx="1413459" cy="249340"/>
          </a:xfrm>
        </p:grpSpPr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26EC4017-D99F-4765-BD2C-851064448C97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TextBox 14">
              <a:extLst>
                <a:ext uri="{FF2B5EF4-FFF2-40B4-BE49-F238E27FC236}">
                  <a16:creationId xmlns:a16="http://schemas.microsoft.com/office/drawing/2014/main" id="{6DF8C12C-FC1F-4BC3-BEC1-A3C787AD6CA6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85" name="TextBox 24">
            <a:extLst>
              <a:ext uri="{FF2B5EF4-FFF2-40B4-BE49-F238E27FC236}">
                <a16:creationId xmlns:a16="http://schemas.microsoft.com/office/drawing/2014/main" id="{CB9ED062-D1B4-441B-AE6D-DC6AB3D3FD1C}"/>
              </a:ext>
            </a:extLst>
          </p:cNvPr>
          <p:cNvSpPr txBox="1"/>
          <p:nvPr/>
        </p:nvSpPr>
        <p:spPr>
          <a:xfrm>
            <a:off x="7320494" y="653403"/>
            <a:ext cx="3627525" cy="364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BENEFITS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01861EAA-9428-4898-A2B3-0169B906391B}"/>
              </a:ext>
            </a:extLst>
          </p:cNvPr>
          <p:cNvGrpSpPr/>
          <p:nvPr/>
        </p:nvGrpSpPr>
        <p:grpSpPr>
          <a:xfrm>
            <a:off x="166013" y="4409725"/>
            <a:ext cx="5782210" cy="1845897"/>
            <a:chOff x="0" y="0"/>
            <a:chExt cx="2054096" cy="1148385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4025284-3ACE-2CB3-4A3B-B520D7BE1514}"/>
                </a:ext>
              </a:extLst>
            </p:cNvPr>
            <p:cNvSpPr/>
            <p:nvPr/>
          </p:nvSpPr>
          <p:spPr>
            <a:xfrm>
              <a:off x="0" y="0"/>
              <a:ext cx="2054096" cy="1148385"/>
            </a:xfrm>
            <a:custGeom>
              <a:avLst/>
              <a:gdLst/>
              <a:ahLst/>
              <a:cxnLst/>
              <a:rect l="l" t="t" r="r" b="b"/>
              <a:pathLst>
                <a:path w="2054096" h="1148385">
                  <a:moveTo>
                    <a:pt x="24817" y="0"/>
                  </a:moveTo>
                  <a:lnTo>
                    <a:pt x="2029279" y="0"/>
                  </a:lnTo>
                  <a:cubicBezTo>
                    <a:pt x="2042985" y="0"/>
                    <a:pt x="2054096" y="11111"/>
                    <a:pt x="2054096" y="24817"/>
                  </a:cubicBezTo>
                  <a:lnTo>
                    <a:pt x="2054096" y="1123569"/>
                  </a:lnTo>
                  <a:cubicBezTo>
                    <a:pt x="2054096" y="1137275"/>
                    <a:pt x="2042985" y="1148385"/>
                    <a:pt x="2029279" y="1148385"/>
                  </a:cubicBezTo>
                  <a:lnTo>
                    <a:pt x="24817" y="1148385"/>
                  </a:lnTo>
                  <a:cubicBezTo>
                    <a:pt x="11111" y="1148385"/>
                    <a:pt x="0" y="1137275"/>
                    <a:pt x="0" y="1123569"/>
                  </a:cubicBezTo>
                  <a:lnTo>
                    <a:pt x="0" y="24817"/>
                  </a:lnTo>
                  <a:cubicBezTo>
                    <a:pt x="0" y="11111"/>
                    <a:pt x="11111" y="0"/>
                    <a:pt x="248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00CC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A3044631-0578-BAEB-5BB0-328EAF0F43C3}"/>
                </a:ext>
              </a:extLst>
            </p:cNvPr>
            <p:cNvSpPr txBox="1"/>
            <p:nvPr/>
          </p:nvSpPr>
          <p:spPr>
            <a:xfrm>
              <a:off x="0" y="-57150"/>
              <a:ext cx="2054096" cy="12055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FBDC63F3-DE7C-8A5B-E16E-87FD61E2D050}"/>
              </a:ext>
            </a:extLst>
          </p:cNvPr>
          <p:cNvGrpSpPr/>
          <p:nvPr/>
        </p:nvGrpSpPr>
        <p:grpSpPr>
          <a:xfrm>
            <a:off x="1284506" y="4267029"/>
            <a:ext cx="3577818" cy="315796"/>
            <a:chOff x="0" y="0"/>
            <a:chExt cx="1413459" cy="24934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2EB7B7C4-362B-FB62-5089-513C4F8DC186}"/>
                </a:ext>
              </a:extLst>
            </p:cNvPr>
            <p:cNvSpPr/>
            <p:nvPr/>
          </p:nvSpPr>
          <p:spPr>
            <a:xfrm>
              <a:off x="0" y="0"/>
              <a:ext cx="1413459" cy="249340"/>
            </a:xfrm>
            <a:custGeom>
              <a:avLst/>
              <a:gdLst/>
              <a:ahLst/>
              <a:cxnLst/>
              <a:rect l="l" t="t" r="r" b="b"/>
              <a:pathLst>
                <a:path w="1413459" h="249340">
                  <a:moveTo>
                    <a:pt x="0" y="0"/>
                  </a:moveTo>
                  <a:lnTo>
                    <a:pt x="1413459" y="0"/>
                  </a:lnTo>
                  <a:lnTo>
                    <a:pt x="1413459" y="249340"/>
                  </a:lnTo>
                  <a:lnTo>
                    <a:pt x="0" y="24934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5BECF04-5A09-1672-8C61-065199C257DC}"/>
                </a:ext>
              </a:extLst>
            </p:cNvPr>
            <p:cNvSpPr txBox="1"/>
            <p:nvPr/>
          </p:nvSpPr>
          <p:spPr>
            <a:xfrm>
              <a:off x="0" y="-57150"/>
              <a:ext cx="1413459" cy="3064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4" name="TextBox 24">
            <a:extLst>
              <a:ext uri="{FF2B5EF4-FFF2-40B4-BE49-F238E27FC236}">
                <a16:creationId xmlns:a16="http://schemas.microsoft.com/office/drawing/2014/main" id="{404CED6A-D70D-13C1-0AC2-B1AA4E7AF2B5}"/>
              </a:ext>
            </a:extLst>
          </p:cNvPr>
          <p:cNvSpPr txBox="1"/>
          <p:nvPr/>
        </p:nvSpPr>
        <p:spPr>
          <a:xfrm>
            <a:off x="1263826" y="4187733"/>
            <a:ext cx="3627525" cy="38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  <a:spcBef>
                <a:spcPct val="0"/>
              </a:spcBef>
            </a:pPr>
            <a:r>
              <a:rPr lang="en-US" sz="1600" dirty="0">
                <a:solidFill>
                  <a:srgbClr val="FFFFFF"/>
                </a:solidFill>
                <a:latin typeface="Poppins Bold"/>
              </a:rPr>
              <a:t>IMPLEMENTATION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3D0E3C-47A1-94DE-CE6C-3BFDCE469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6" t="12065" r="7928" b="5324"/>
          <a:stretch/>
        </p:blipFill>
        <p:spPr>
          <a:xfrm>
            <a:off x="327885" y="2650673"/>
            <a:ext cx="1669619" cy="12090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564305-78DB-41F9-BB65-B5E92015A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85" y="1161781"/>
            <a:ext cx="1669619" cy="1252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2EC9D2-CEDC-CD6D-8825-D01D099B422E}"/>
              </a:ext>
            </a:extLst>
          </p:cNvPr>
          <p:cNvSpPr txBox="1"/>
          <p:nvPr/>
        </p:nvSpPr>
        <p:spPr>
          <a:xfrm>
            <a:off x="1963364" y="1102892"/>
            <a:ext cx="977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 MS FORM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806682-9544-FA50-3261-CE1E29AC6EBC}"/>
              </a:ext>
            </a:extLst>
          </p:cNvPr>
          <p:cNvSpPr txBox="1"/>
          <p:nvPr/>
        </p:nvSpPr>
        <p:spPr>
          <a:xfrm>
            <a:off x="1957206" y="2592647"/>
            <a:ext cx="116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 POWER APPS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49A5F5-9A8C-DF47-B434-FDFAEB6D3A28}"/>
              </a:ext>
            </a:extLst>
          </p:cNvPr>
          <p:cNvSpPr txBox="1"/>
          <p:nvPr/>
        </p:nvSpPr>
        <p:spPr>
          <a:xfrm>
            <a:off x="3898911" y="3425243"/>
            <a:ext cx="1958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 VISUALIZATION POWER APPS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CA3020-48A7-CCE1-E606-965AAE5F5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6" t="12065" r="7928" b="5324"/>
          <a:stretch/>
        </p:blipFill>
        <p:spPr>
          <a:xfrm>
            <a:off x="8298243" y="1574662"/>
            <a:ext cx="1516031" cy="846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DD5374-A932-89A4-4455-DD6FB0BA1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86" t="12065" r="7928" b="5324"/>
          <a:stretch/>
        </p:blipFill>
        <p:spPr>
          <a:xfrm>
            <a:off x="8500802" y="1608209"/>
            <a:ext cx="1516031" cy="846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8B5D32F-EDAA-D0E1-EA26-BF3DB638DD7F}"/>
              </a:ext>
            </a:extLst>
          </p:cNvPr>
          <p:cNvGrpSpPr/>
          <p:nvPr/>
        </p:nvGrpSpPr>
        <p:grpSpPr>
          <a:xfrm>
            <a:off x="6281025" y="4557674"/>
            <a:ext cx="2247927" cy="523220"/>
            <a:chOff x="8370594" y="3700007"/>
            <a:chExt cx="1813932" cy="523220"/>
          </a:xfrm>
        </p:grpSpPr>
        <p:sp>
          <p:nvSpPr>
            <p:cNvPr id="35" name="TextBox 45">
              <a:extLst>
                <a:ext uri="{FF2B5EF4-FFF2-40B4-BE49-F238E27FC236}">
                  <a16:creationId xmlns:a16="http://schemas.microsoft.com/office/drawing/2014/main" id="{EB8C5A91-1DFC-C879-A796-A2F25A08032D}"/>
                </a:ext>
              </a:extLst>
            </p:cNvPr>
            <p:cNvSpPr txBox="1"/>
            <p:nvPr/>
          </p:nvSpPr>
          <p:spPr>
            <a:xfrm>
              <a:off x="8370594" y="3720748"/>
              <a:ext cx="242102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6" name="TextBox 45">
              <a:extLst>
                <a:ext uri="{FF2B5EF4-FFF2-40B4-BE49-F238E27FC236}">
                  <a16:creationId xmlns:a16="http://schemas.microsoft.com/office/drawing/2014/main" id="{2325B798-B7DA-BDBD-37B3-B56C0C625017}"/>
                </a:ext>
              </a:extLst>
            </p:cNvPr>
            <p:cNvSpPr txBox="1"/>
            <p:nvPr/>
          </p:nvSpPr>
          <p:spPr>
            <a:xfrm>
              <a:off x="8612698" y="3700007"/>
              <a:ext cx="157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Reduce Man Hours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29268-8B08-1736-BAEE-2FFF3371EE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18"/>
          <a:stretch/>
        </p:blipFill>
        <p:spPr>
          <a:xfrm>
            <a:off x="6437111" y="1533751"/>
            <a:ext cx="1309719" cy="911136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81A84BB6-5F65-F7B5-0A77-D9CE4B1B8B82}"/>
              </a:ext>
            </a:extLst>
          </p:cNvPr>
          <p:cNvSpPr/>
          <p:nvPr/>
        </p:nvSpPr>
        <p:spPr>
          <a:xfrm rot="16200000">
            <a:off x="7896009" y="1879195"/>
            <a:ext cx="272377" cy="2570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440086-5A70-C413-A9A2-DB5D75D109AD}"/>
              </a:ext>
            </a:extLst>
          </p:cNvPr>
          <p:cNvGrpSpPr/>
          <p:nvPr/>
        </p:nvGrpSpPr>
        <p:grpSpPr>
          <a:xfrm>
            <a:off x="6281025" y="1178378"/>
            <a:ext cx="2271760" cy="327656"/>
            <a:chOff x="6396068" y="1169367"/>
            <a:chExt cx="2271760" cy="327656"/>
          </a:xfrm>
        </p:grpSpPr>
        <p:sp>
          <p:nvSpPr>
            <p:cNvPr id="39" name="TextBox 45">
              <a:extLst>
                <a:ext uri="{FF2B5EF4-FFF2-40B4-BE49-F238E27FC236}">
                  <a16:creationId xmlns:a16="http://schemas.microsoft.com/office/drawing/2014/main" id="{7F925BD5-D9EA-907B-E07B-EC312CCAB0A5}"/>
                </a:ext>
              </a:extLst>
            </p:cNvPr>
            <p:cNvSpPr txBox="1"/>
            <p:nvPr/>
          </p:nvSpPr>
          <p:spPr>
            <a:xfrm>
              <a:off x="6696095" y="1189246"/>
              <a:ext cx="1971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Reduce Paper Usage </a:t>
              </a:r>
            </a:p>
          </p:txBody>
        </p:sp>
        <p:sp>
          <p:nvSpPr>
            <p:cNvPr id="40" name="TextBox 45">
              <a:extLst>
                <a:ext uri="{FF2B5EF4-FFF2-40B4-BE49-F238E27FC236}">
                  <a16:creationId xmlns:a16="http://schemas.microsoft.com/office/drawing/2014/main" id="{03B85C3F-D8D2-C6B1-02CD-F3552C81BE3F}"/>
                </a:ext>
              </a:extLst>
            </p:cNvPr>
            <p:cNvSpPr txBox="1"/>
            <p:nvPr/>
          </p:nvSpPr>
          <p:spPr>
            <a:xfrm>
              <a:off x="6396068" y="1169367"/>
              <a:ext cx="300027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41" name="TextBox 45">
            <a:extLst>
              <a:ext uri="{FF2B5EF4-FFF2-40B4-BE49-F238E27FC236}">
                <a16:creationId xmlns:a16="http://schemas.microsoft.com/office/drawing/2014/main" id="{21F638EE-6381-5726-E6A5-3BC8B4075A51}"/>
              </a:ext>
            </a:extLst>
          </p:cNvPr>
          <p:cNvSpPr txBox="1"/>
          <p:nvPr/>
        </p:nvSpPr>
        <p:spPr>
          <a:xfrm>
            <a:off x="10155117" y="1517255"/>
            <a:ext cx="166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rgbClr val="C00000"/>
                </a:solidFill>
              </a:rPr>
              <a:t>8 Form </a:t>
            </a:r>
            <a:r>
              <a:rPr lang="en-US" sz="1400" dirty="0"/>
              <a:t>have been Digitalize</a:t>
            </a: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id="{BE5391A8-D70E-3873-DE97-71E7C3029DB4}"/>
              </a:ext>
            </a:extLst>
          </p:cNvPr>
          <p:cNvSpPr txBox="1"/>
          <p:nvPr/>
        </p:nvSpPr>
        <p:spPr>
          <a:xfrm>
            <a:off x="8516682" y="2419454"/>
            <a:ext cx="13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/>
              <a:t>DIGITAL FORM </a:t>
            </a:r>
          </a:p>
        </p:txBody>
      </p:sp>
      <p:sp>
        <p:nvSpPr>
          <p:cNvPr id="45" name="TextBox 27">
            <a:extLst>
              <a:ext uri="{FF2B5EF4-FFF2-40B4-BE49-F238E27FC236}">
                <a16:creationId xmlns:a16="http://schemas.microsoft.com/office/drawing/2014/main" id="{2CC6C846-0ABB-A392-E6BE-FC632FF1DB3C}"/>
              </a:ext>
            </a:extLst>
          </p:cNvPr>
          <p:cNvSpPr txBox="1"/>
          <p:nvPr/>
        </p:nvSpPr>
        <p:spPr>
          <a:xfrm>
            <a:off x="6581051" y="3186555"/>
            <a:ext cx="3076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Pays vendor 25 million  for 1 one application</a:t>
            </a:r>
          </a:p>
          <a:p>
            <a:r>
              <a:rPr lang="en-US" sz="1200" dirty="0"/>
              <a:t>8 form x 25 million = 200 million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A00557-32BD-6AFD-C664-86FEA6DDAD4D}"/>
              </a:ext>
            </a:extLst>
          </p:cNvPr>
          <p:cNvGrpSpPr/>
          <p:nvPr/>
        </p:nvGrpSpPr>
        <p:grpSpPr>
          <a:xfrm>
            <a:off x="6281025" y="2936339"/>
            <a:ext cx="3236321" cy="323049"/>
            <a:chOff x="8917595" y="3720748"/>
            <a:chExt cx="3236321" cy="323049"/>
          </a:xfrm>
        </p:grpSpPr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7CC256A6-300F-7A63-6324-6F8CDCD3E7C4}"/>
                </a:ext>
              </a:extLst>
            </p:cNvPr>
            <p:cNvSpPr txBox="1"/>
            <p:nvPr/>
          </p:nvSpPr>
          <p:spPr>
            <a:xfrm>
              <a:off x="8917595" y="3720748"/>
              <a:ext cx="300027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4F2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45">
              <a:extLst>
                <a:ext uri="{FF2B5EF4-FFF2-40B4-BE49-F238E27FC236}">
                  <a16:creationId xmlns:a16="http://schemas.microsoft.com/office/drawing/2014/main" id="{E8468C8E-ADFB-BAB1-3E44-112097A99541}"/>
                </a:ext>
              </a:extLst>
            </p:cNvPr>
            <p:cNvSpPr txBox="1"/>
            <p:nvPr/>
          </p:nvSpPr>
          <p:spPr>
            <a:xfrm>
              <a:off x="9217622" y="3736020"/>
              <a:ext cx="2936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Reduce Cost Software Development</a:t>
              </a:r>
            </a:p>
          </p:txBody>
        </p:sp>
      </p:grpSp>
      <p:sp>
        <p:nvSpPr>
          <p:cNvPr id="47" name="TextBox 45">
            <a:extLst>
              <a:ext uri="{FF2B5EF4-FFF2-40B4-BE49-F238E27FC236}">
                <a16:creationId xmlns:a16="http://schemas.microsoft.com/office/drawing/2014/main" id="{0F9C907D-61B1-080F-6A44-E5C16323D2EF}"/>
              </a:ext>
            </a:extLst>
          </p:cNvPr>
          <p:cNvSpPr txBox="1"/>
          <p:nvPr/>
        </p:nvSpPr>
        <p:spPr>
          <a:xfrm>
            <a:off x="7428925" y="3465078"/>
            <a:ext cx="1205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</a:t>
            </a:r>
          </a:p>
        </p:txBody>
      </p:sp>
      <p:sp>
        <p:nvSpPr>
          <p:cNvPr id="49" name="TextBox 45">
            <a:extLst>
              <a:ext uri="{FF2B5EF4-FFF2-40B4-BE49-F238E27FC236}">
                <a16:creationId xmlns:a16="http://schemas.microsoft.com/office/drawing/2014/main" id="{316B1E72-0719-A034-3B71-42306A3047FF}"/>
              </a:ext>
            </a:extLst>
          </p:cNvPr>
          <p:cNvSpPr txBox="1"/>
          <p:nvPr/>
        </p:nvSpPr>
        <p:spPr>
          <a:xfrm>
            <a:off x="6577626" y="3752260"/>
            <a:ext cx="96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Create 8 Forms Costs  </a:t>
            </a:r>
          </a:p>
        </p:txBody>
      </p:sp>
      <p:sp>
        <p:nvSpPr>
          <p:cNvPr id="50" name="TextBox 45">
            <a:extLst>
              <a:ext uri="{FF2B5EF4-FFF2-40B4-BE49-F238E27FC236}">
                <a16:creationId xmlns:a16="http://schemas.microsoft.com/office/drawing/2014/main" id="{ABBE9DAF-D334-224F-B83A-35E3D710B0F7}"/>
              </a:ext>
            </a:extLst>
          </p:cNvPr>
          <p:cNvSpPr txBox="1"/>
          <p:nvPr/>
        </p:nvSpPr>
        <p:spPr>
          <a:xfrm>
            <a:off x="7444681" y="3902234"/>
            <a:ext cx="96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=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74874C78-5759-1CFF-3EFF-8F7A4F9CE0F8}"/>
              </a:ext>
            </a:extLst>
          </p:cNvPr>
          <p:cNvSpPr txBox="1"/>
          <p:nvPr/>
        </p:nvSpPr>
        <p:spPr>
          <a:xfrm>
            <a:off x="8405774" y="3736627"/>
            <a:ext cx="128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Saving Money </a:t>
            </a:r>
            <a:r>
              <a:rPr lang="en-US" b="1" dirty="0">
                <a:solidFill>
                  <a:srgbClr val="C00000"/>
                </a:solidFill>
              </a:rPr>
              <a:t>200 million</a:t>
            </a:r>
            <a:endParaRPr lang="en-US" sz="1400" b="1" dirty="0">
              <a:solidFill>
                <a:srgbClr val="C0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702FE4A-09F4-FBAB-7D3C-42B22309E7E2}"/>
              </a:ext>
            </a:extLst>
          </p:cNvPr>
          <p:cNvGrpSpPr/>
          <p:nvPr/>
        </p:nvGrpSpPr>
        <p:grpSpPr>
          <a:xfrm>
            <a:off x="6290109" y="4973550"/>
            <a:ext cx="4269005" cy="1184405"/>
            <a:chOff x="7206742" y="3895614"/>
            <a:chExt cx="4812433" cy="1218602"/>
          </a:xfrm>
        </p:grpSpPr>
        <p:sp>
          <p:nvSpPr>
            <p:cNvPr id="56" name="TextBox 45">
              <a:extLst>
                <a:ext uri="{FF2B5EF4-FFF2-40B4-BE49-F238E27FC236}">
                  <a16:creationId xmlns:a16="http://schemas.microsoft.com/office/drawing/2014/main" id="{D8A898FB-F037-1D5B-C575-0B38F8109073}"/>
                </a:ext>
              </a:extLst>
            </p:cNvPr>
            <p:cNvSpPr txBox="1"/>
            <p:nvPr/>
          </p:nvSpPr>
          <p:spPr>
            <a:xfrm>
              <a:off x="7999203" y="3915214"/>
              <a:ext cx="1074306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Preparing the paper form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5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endParaRPr lang="en-US" sz="1100" b="1" dirty="0"/>
            </a:p>
          </p:txBody>
        </p:sp>
        <p:sp>
          <p:nvSpPr>
            <p:cNvPr id="57" name="TextBox 45">
              <a:extLst>
                <a:ext uri="{FF2B5EF4-FFF2-40B4-BE49-F238E27FC236}">
                  <a16:creationId xmlns:a16="http://schemas.microsoft.com/office/drawing/2014/main" id="{A608E901-CD8E-57EB-0493-C0EBBD488B86}"/>
                </a:ext>
              </a:extLst>
            </p:cNvPr>
            <p:cNvSpPr txBox="1"/>
            <p:nvPr/>
          </p:nvSpPr>
          <p:spPr>
            <a:xfrm>
              <a:off x="9028290" y="3895614"/>
              <a:ext cx="970654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Fill Form by writing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5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endParaRPr lang="en-US" sz="1100" b="1" dirty="0"/>
            </a:p>
          </p:txBody>
        </p:sp>
        <p:sp>
          <p:nvSpPr>
            <p:cNvPr id="58" name="TextBox 45">
              <a:extLst>
                <a:ext uri="{FF2B5EF4-FFF2-40B4-BE49-F238E27FC236}">
                  <a16:creationId xmlns:a16="http://schemas.microsoft.com/office/drawing/2014/main" id="{E27629C8-B9F3-73E4-623E-DDD654401807}"/>
                </a:ext>
              </a:extLst>
            </p:cNvPr>
            <p:cNvSpPr txBox="1"/>
            <p:nvPr/>
          </p:nvSpPr>
          <p:spPr>
            <a:xfrm>
              <a:off x="7999201" y="4496723"/>
              <a:ext cx="101883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Preparing </a:t>
              </a:r>
            </a:p>
            <a:p>
              <a:pPr algn="just"/>
              <a:r>
                <a:rPr lang="en-US" sz="1100" dirty="0"/>
                <a:t>E- form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2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59" name="TextBox 45">
              <a:extLst>
                <a:ext uri="{FF2B5EF4-FFF2-40B4-BE49-F238E27FC236}">
                  <a16:creationId xmlns:a16="http://schemas.microsoft.com/office/drawing/2014/main" id="{EFB9E7B4-7512-D84E-7A3A-E470CEB677FE}"/>
                </a:ext>
              </a:extLst>
            </p:cNvPr>
            <p:cNvSpPr txBox="1"/>
            <p:nvPr/>
          </p:nvSpPr>
          <p:spPr>
            <a:xfrm>
              <a:off x="9028290" y="4496723"/>
              <a:ext cx="1152565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AutoFill Form </a:t>
              </a:r>
            </a:p>
            <a:p>
              <a:pPr algn="just"/>
              <a:r>
                <a:rPr lang="en-US" sz="1100" dirty="0"/>
                <a:t>system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1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ABDE8BE0-061A-0A14-E89A-145EB92D7388}"/>
                </a:ext>
              </a:extLst>
            </p:cNvPr>
            <p:cNvSpPr txBox="1"/>
            <p:nvPr/>
          </p:nvSpPr>
          <p:spPr>
            <a:xfrm>
              <a:off x="10054419" y="4496723"/>
              <a:ext cx="1031794" cy="617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System Approval by email</a:t>
              </a:r>
              <a:endParaRPr lang="en-US" sz="1100" b="1" dirty="0"/>
            </a:p>
          </p:txBody>
        </p:sp>
        <p:sp>
          <p:nvSpPr>
            <p:cNvPr id="65" name="TextBox 45">
              <a:extLst>
                <a:ext uri="{FF2B5EF4-FFF2-40B4-BE49-F238E27FC236}">
                  <a16:creationId xmlns:a16="http://schemas.microsoft.com/office/drawing/2014/main" id="{BF823208-6900-CF8D-8742-3CBD0A3EF541}"/>
                </a:ext>
              </a:extLst>
            </p:cNvPr>
            <p:cNvSpPr txBox="1"/>
            <p:nvPr/>
          </p:nvSpPr>
          <p:spPr>
            <a:xfrm>
              <a:off x="10054419" y="3895614"/>
              <a:ext cx="1104918" cy="6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/>
                <a:t>Admin go to approver </a:t>
              </a:r>
            </a:p>
            <a:p>
              <a:pPr algn="just"/>
              <a:r>
                <a:rPr lang="en-US" sz="1100" b="1" dirty="0">
                  <a:solidFill>
                    <a:srgbClr val="C00000"/>
                  </a:solidFill>
                </a:rPr>
                <a:t>20</a:t>
              </a:r>
              <a:r>
                <a:rPr lang="en-US" sz="1100" b="1" dirty="0"/>
                <a:t> </a:t>
              </a:r>
              <a:r>
                <a:rPr lang="en-US" sz="1100" b="1" dirty="0">
                  <a:solidFill>
                    <a:srgbClr val="C00000"/>
                  </a:solidFill>
                </a:rPr>
                <a:t>minutes</a:t>
              </a:r>
              <a:r>
                <a:rPr lang="en-US" sz="1100" b="1" dirty="0"/>
                <a:t>.</a:t>
              </a:r>
            </a:p>
          </p:txBody>
        </p:sp>
        <p:sp>
          <p:nvSpPr>
            <p:cNvPr id="66" name="TextBox 45">
              <a:extLst>
                <a:ext uri="{FF2B5EF4-FFF2-40B4-BE49-F238E27FC236}">
                  <a16:creationId xmlns:a16="http://schemas.microsoft.com/office/drawing/2014/main" id="{55B2EDD3-C978-16E5-7B8E-5FBEAE9312F0}"/>
                </a:ext>
              </a:extLst>
            </p:cNvPr>
            <p:cNvSpPr txBox="1"/>
            <p:nvPr/>
          </p:nvSpPr>
          <p:spPr>
            <a:xfrm>
              <a:off x="11089877" y="4015525"/>
              <a:ext cx="929298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30 minutes</a:t>
              </a:r>
            </a:p>
          </p:txBody>
        </p:sp>
        <p:sp>
          <p:nvSpPr>
            <p:cNvPr id="67" name="TextBox 45">
              <a:extLst>
                <a:ext uri="{FF2B5EF4-FFF2-40B4-BE49-F238E27FC236}">
                  <a16:creationId xmlns:a16="http://schemas.microsoft.com/office/drawing/2014/main" id="{A90FAB57-0AF3-1290-D958-392008610633}"/>
                </a:ext>
              </a:extLst>
            </p:cNvPr>
            <p:cNvSpPr txBox="1"/>
            <p:nvPr/>
          </p:nvSpPr>
          <p:spPr>
            <a:xfrm>
              <a:off x="7206742" y="4016643"/>
              <a:ext cx="867201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BEFORE E-FORM</a:t>
              </a:r>
            </a:p>
          </p:txBody>
        </p:sp>
        <p:sp>
          <p:nvSpPr>
            <p:cNvPr id="68" name="TextBox 45">
              <a:extLst>
                <a:ext uri="{FF2B5EF4-FFF2-40B4-BE49-F238E27FC236}">
                  <a16:creationId xmlns:a16="http://schemas.microsoft.com/office/drawing/2014/main" id="{6063C2F3-1B9C-E918-E588-89F7EDDFA058}"/>
                </a:ext>
              </a:extLst>
            </p:cNvPr>
            <p:cNvSpPr txBox="1"/>
            <p:nvPr/>
          </p:nvSpPr>
          <p:spPr>
            <a:xfrm>
              <a:off x="7206742" y="4527734"/>
              <a:ext cx="848497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AFTER</a:t>
              </a:r>
              <a:r>
                <a:rPr lang="en-US" sz="1200" b="1" dirty="0">
                  <a:solidFill>
                    <a:srgbClr val="437F86"/>
                  </a:solidFill>
                </a:rPr>
                <a:t> </a:t>
              </a:r>
            </a:p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E-FORM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FE42F78-D55B-632E-9F34-5173AE636B1B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43" y="4511832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A80776-BB11-4D5C-0374-16BCB8731B7F}"/>
                </a:ext>
              </a:extLst>
            </p:cNvPr>
            <p:cNvCxnSpPr/>
            <p:nvPr/>
          </p:nvCxnSpPr>
          <p:spPr>
            <a:xfrm>
              <a:off x="7985047" y="3924950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639EAF-ED06-1379-65DB-2D565C081953}"/>
                </a:ext>
              </a:extLst>
            </p:cNvPr>
            <p:cNvCxnSpPr/>
            <p:nvPr/>
          </p:nvCxnSpPr>
          <p:spPr>
            <a:xfrm>
              <a:off x="9007935" y="3924950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ACC0F3B-C62C-9905-D598-7638E79E3C60}"/>
                </a:ext>
              </a:extLst>
            </p:cNvPr>
            <p:cNvCxnSpPr/>
            <p:nvPr/>
          </p:nvCxnSpPr>
          <p:spPr>
            <a:xfrm>
              <a:off x="10030812" y="3924950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F061896-9F82-F27A-CCB4-553AF1067AEE}"/>
                </a:ext>
              </a:extLst>
            </p:cNvPr>
            <p:cNvCxnSpPr/>
            <p:nvPr/>
          </p:nvCxnSpPr>
          <p:spPr>
            <a:xfrm>
              <a:off x="11100488" y="392276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4" name="TextBox 45">
              <a:extLst>
                <a:ext uri="{FF2B5EF4-FFF2-40B4-BE49-F238E27FC236}">
                  <a16:creationId xmlns:a16="http://schemas.microsoft.com/office/drawing/2014/main" id="{5B9EDAA7-42F8-C4B8-20A1-8FF8275DBDD1}"/>
                </a:ext>
              </a:extLst>
            </p:cNvPr>
            <p:cNvSpPr txBox="1"/>
            <p:nvPr/>
          </p:nvSpPr>
          <p:spPr>
            <a:xfrm>
              <a:off x="11108480" y="4576602"/>
              <a:ext cx="910693" cy="47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solidFill>
                    <a:srgbClr val="0000CC"/>
                  </a:solidFill>
                </a:rPr>
                <a:t>3  minutes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C5B3C5C-A409-AD4F-604D-F5396FD9F5AD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52" y="5052690"/>
              <a:ext cx="475636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AAAB631-7D42-6827-D2B5-44102EEDCAD2}"/>
                </a:ext>
              </a:extLst>
            </p:cNvPr>
            <p:cNvCxnSpPr>
              <a:cxnSpLocks/>
            </p:cNvCxnSpPr>
            <p:nvPr/>
          </p:nvCxnSpPr>
          <p:spPr>
            <a:xfrm>
              <a:off x="7206743" y="3931052"/>
              <a:ext cx="475937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A24BCC9-3A6D-E8B1-1065-D371B821B9EA}"/>
                </a:ext>
              </a:extLst>
            </p:cNvPr>
            <p:cNvCxnSpPr/>
            <p:nvPr/>
          </p:nvCxnSpPr>
          <p:spPr>
            <a:xfrm>
              <a:off x="11956976" y="392276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B42D7B-0972-4B58-FA72-DB1CAF29F6D1}"/>
                </a:ext>
              </a:extLst>
            </p:cNvPr>
            <p:cNvCxnSpPr/>
            <p:nvPr/>
          </p:nvCxnSpPr>
          <p:spPr>
            <a:xfrm>
              <a:off x="7206743" y="3922764"/>
              <a:ext cx="0" cy="112774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9" name="TextBox 45">
            <a:extLst>
              <a:ext uri="{FF2B5EF4-FFF2-40B4-BE49-F238E27FC236}">
                <a16:creationId xmlns:a16="http://schemas.microsoft.com/office/drawing/2014/main" id="{49719800-05FC-5A1A-9710-E3F12712F63A}"/>
              </a:ext>
            </a:extLst>
          </p:cNvPr>
          <p:cNvSpPr txBox="1"/>
          <p:nvPr/>
        </p:nvSpPr>
        <p:spPr>
          <a:xfrm>
            <a:off x="6588001" y="2407403"/>
            <a:ext cx="13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/>
              <a:t>PAPER FORM </a:t>
            </a:r>
          </a:p>
        </p:txBody>
      </p:sp>
      <p:sp>
        <p:nvSpPr>
          <p:cNvPr id="82" name="TextBox 45">
            <a:extLst>
              <a:ext uri="{FF2B5EF4-FFF2-40B4-BE49-F238E27FC236}">
                <a16:creationId xmlns:a16="http://schemas.microsoft.com/office/drawing/2014/main" id="{535754BF-AACE-32F1-1DFC-DBD88304BE7C}"/>
              </a:ext>
            </a:extLst>
          </p:cNvPr>
          <p:cNvSpPr txBox="1"/>
          <p:nvPr/>
        </p:nvSpPr>
        <p:spPr>
          <a:xfrm>
            <a:off x="10155117" y="2047472"/>
            <a:ext cx="1758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= Arrange 1080 paper / month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8B68EB8-9C1D-DCE7-ADB4-ACEBB5A7D93F}"/>
              </a:ext>
            </a:extLst>
          </p:cNvPr>
          <p:cNvSpPr txBox="1"/>
          <p:nvPr/>
        </p:nvSpPr>
        <p:spPr>
          <a:xfrm>
            <a:off x="1701351" y="4561125"/>
            <a:ext cx="274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UAT (User Acceptance Test)</a:t>
            </a:r>
          </a:p>
        </p:txBody>
      </p:sp>
      <p:pic>
        <p:nvPicPr>
          <p:cNvPr id="94" name="Picture 93" descr="A person standing next to a clock&#10;&#10;Description automatically generated">
            <a:extLst>
              <a:ext uri="{FF2B5EF4-FFF2-40B4-BE49-F238E27FC236}">
                <a16:creationId xmlns:a16="http://schemas.microsoft.com/office/drawing/2014/main" id="{174B0D28-88CC-7737-27B3-65423D15A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25" y="4984930"/>
            <a:ext cx="1179189" cy="1179189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511A3ED-EC59-450D-516B-DC070B99AFB4}"/>
              </a:ext>
            </a:extLst>
          </p:cNvPr>
          <p:cNvSpPr txBox="1"/>
          <p:nvPr/>
        </p:nvSpPr>
        <p:spPr>
          <a:xfrm>
            <a:off x="8439083" y="4657379"/>
            <a:ext cx="343206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Saving man hours average </a:t>
            </a:r>
            <a:r>
              <a:rPr lang="en-US" sz="1200" b="1" dirty="0">
                <a:solidFill>
                  <a:srgbClr val="FF0000"/>
                </a:solidFill>
              </a:rPr>
              <a:t>900 minutes </a:t>
            </a:r>
            <a:r>
              <a:rPr lang="en-US" sz="1050" b="1" dirty="0"/>
              <a:t>for one month</a:t>
            </a:r>
            <a:endParaRPr lang="en-US" sz="1050" b="1" dirty="0">
              <a:solidFill>
                <a:srgbClr val="FF0000"/>
              </a:solidFill>
            </a:endParaRPr>
          </a:p>
        </p:txBody>
      </p:sp>
      <p:pic>
        <p:nvPicPr>
          <p:cNvPr id="97" name="Picture 96" descr="A hand holding a bag of money&#10;&#10;Description automatically generated">
            <a:extLst>
              <a:ext uri="{FF2B5EF4-FFF2-40B4-BE49-F238E27FC236}">
                <a16:creationId xmlns:a16="http://schemas.microsoft.com/office/drawing/2014/main" id="{B0AB4BC7-5F2C-F5B2-0082-2C2E4525B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734" y="3450724"/>
            <a:ext cx="728509" cy="728509"/>
          </a:xfrm>
          <a:prstGeom prst="rect">
            <a:avLst/>
          </a:prstGeom>
        </p:spPr>
      </p:pic>
      <p:sp>
        <p:nvSpPr>
          <p:cNvPr id="104" name="TextBox 97">
            <a:extLst>
              <a:ext uri="{FF2B5EF4-FFF2-40B4-BE49-F238E27FC236}">
                <a16:creationId xmlns:a16="http://schemas.microsoft.com/office/drawing/2014/main" id="{11046322-3F79-DBBC-FD8D-9F315729A9B1}"/>
              </a:ext>
            </a:extLst>
          </p:cNvPr>
          <p:cNvSpPr txBox="1"/>
          <p:nvPr/>
        </p:nvSpPr>
        <p:spPr>
          <a:xfrm>
            <a:off x="11257887" y="6528107"/>
            <a:ext cx="675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C5709"/>
                </a:solidFill>
              </a:rPr>
              <a:t>3/4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4BE955-56C9-9605-FF11-1C6C8AF1B5B7}"/>
              </a:ext>
            </a:extLst>
          </p:cNvPr>
          <p:cNvSpPr txBox="1"/>
          <p:nvPr/>
        </p:nvSpPr>
        <p:spPr>
          <a:xfrm>
            <a:off x="1914929" y="1291887"/>
            <a:ext cx="1837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E-Document Request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E-ID Card Replacement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E-SIM Registrations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E-Vehicle Lending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E-Absence Employee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B6900D-AF28-DA3A-74F8-74079D38356B}"/>
              </a:ext>
            </a:extLst>
          </p:cNvPr>
          <p:cNvSpPr txBox="1"/>
          <p:nvPr/>
        </p:nvSpPr>
        <p:spPr>
          <a:xfrm>
            <a:off x="1914929" y="2757415"/>
            <a:ext cx="19587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E-Mutation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E-Office Access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E-Day Change &amp; Holiday Request</a:t>
            </a:r>
          </a:p>
          <a:p>
            <a:pPr marL="228600" indent="-182880" algn="just">
              <a:buFont typeface="+mj-lt"/>
              <a:buAutoNum type="arabicPeriod"/>
            </a:pPr>
            <a:r>
              <a:rPr lang="en-US" sz="1200" dirty="0"/>
              <a:t>E-Vehicle Lending Admin</a:t>
            </a:r>
          </a:p>
        </p:txBody>
      </p:sp>
      <p:pic>
        <p:nvPicPr>
          <p:cNvPr id="109" name="Picture 10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FF54EAD3-4CE5-697D-7CF2-1DF07E9DC5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91" y="4802078"/>
            <a:ext cx="2745584" cy="1329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1" name="Picture 110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68FC4846-A754-0A23-C303-D82A78CFC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8" y="4802078"/>
            <a:ext cx="2676253" cy="1329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2" name="Picture 1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409706-DA6F-3352-7C74-9DA774AA54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029" y="3817469"/>
            <a:ext cx="6235700" cy="13462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6808C3D-1E1B-7CBA-514D-65F5E8E516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09442" y="1178378"/>
            <a:ext cx="1942171" cy="22501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72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3337</Words>
  <Application>Microsoft Office PowerPoint</Application>
  <PresentationFormat>Widescreen</PresentationFormat>
  <Paragraphs>705</Paragraphs>
  <Slides>16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Berlin Sans FB Demi</vt:lpstr>
      <vt:lpstr>Calibri</vt:lpstr>
      <vt:lpstr>Calibri Light</vt:lpstr>
      <vt:lpstr>Poppins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Dmia Dx Development (DMIA)</dc:creator>
  <cp:lastModifiedBy>Dmia Dx Development (DMIA)</cp:lastModifiedBy>
  <cp:revision>92</cp:revision>
  <dcterms:created xsi:type="dcterms:W3CDTF">2023-10-19T09:30:06Z</dcterms:created>
  <dcterms:modified xsi:type="dcterms:W3CDTF">2023-10-25T05:58:54Z</dcterms:modified>
</cp:coreProperties>
</file>